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8" r:id="rId2"/>
    <p:sldId id="261" r:id="rId3"/>
    <p:sldId id="259" r:id="rId4"/>
    <p:sldId id="260" r:id="rId5"/>
    <p:sldId id="263" r:id="rId6"/>
    <p:sldId id="285" r:id="rId7"/>
    <p:sldId id="270" r:id="rId8"/>
    <p:sldId id="273" r:id="rId9"/>
    <p:sldId id="275" r:id="rId10"/>
    <p:sldId id="272" r:id="rId11"/>
    <p:sldId id="286" r:id="rId12"/>
    <p:sldId id="277" r:id="rId13"/>
    <p:sldId id="278" r:id="rId14"/>
    <p:sldId id="279" r:id="rId15"/>
    <p:sldId id="280" r:id="rId16"/>
    <p:sldId id="281" r:id="rId17"/>
    <p:sldId id="282" r:id="rId18"/>
    <p:sldId id="283" r:id="rId19"/>
    <p:sldId id="284" r:id="rId20"/>
    <p:sldId id="287" r:id="rId21"/>
    <p:sldId id="290" r:id="rId22"/>
    <p:sldId id="291" r:id="rId23"/>
    <p:sldId id="274" r:id="rId24"/>
    <p:sldId id="292" r:id="rId25"/>
    <p:sldId id="293" r:id="rId26"/>
    <p:sldId id="294" r:id="rId27"/>
    <p:sldId id="295" r:id="rId28"/>
    <p:sldId id="276" r:id="rId29"/>
    <p:sldId id="288" r:id="rId30"/>
    <p:sldId id="296" r:id="rId31"/>
    <p:sldId id="298" r:id="rId32"/>
    <p:sldId id="299" r:id="rId33"/>
    <p:sldId id="300" r:id="rId34"/>
    <p:sldId id="289" r:id="rId35"/>
    <p:sldId id="297" r:id="rId36"/>
    <p:sldId id="302" r:id="rId37"/>
    <p:sldId id="30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1" autoAdjust="0"/>
    <p:restoredTop sz="85696" autoAdjust="0"/>
  </p:normalViewPr>
  <p:slideViewPr>
    <p:cSldViewPr snapToGrid="0">
      <p:cViewPr varScale="1">
        <p:scale>
          <a:sx n="57" d="100"/>
          <a:sy n="57" d="100"/>
        </p:scale>
        <p:origin x="828" y="4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9/22/2020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48232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368000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2804623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Stunting and chronic nutritional deficiencies</a:t>
            </a:r>
          </a:p>
          <a:p>
            <a:pPr marL="171450" indent="-171450">
              <a:buFont typeface="Arial" panose="020B0604020202020204" pitchFamily="34" charset="0"/>
              <a:buChar char="•"/>
            </a:pPr>
            <a:r>
              <a:rPr lang="en-US" dirty="0"/>
              <a:t>Depression, anxiety, and sleep disorders</a:t>
            </a:r>
          </a:p>
        </p:txBody>
      </p:sp>
      <p:sp>
        <p:nvSpPr>
          <p:cNvPr id="4" name="Slide Number Placeholder 3"/>
          <p:cNvSpPr>
            <a:spLocks noGrp="1"/>
          </p:cNvSpPr>
          <p:nvPr>
            <p:ph type="sldNum" sz="quarter" idx="10"/>
          </p:nvPr>
        </p:nvSpPr>
        <p:spPr/>
        <p:txBody>
          <a:bodyPr/>
          <a:lstStyle/>
          <a:p>
            <a:fld id="{E0746DE6-3336-457D-A091-FA20AC1C536E}" type="slidenum">
              <a:rPr lang="en-US" smtClean="0"/>
              <a:t>20</a:t>
            </a:fld>
            <a:endParaRPr lang="en-US"/>
          </a:p>
        </p:txBody>
      </p:sp>
    </p:spTree>
    <p:extLst>
      <p:ext uri="{BB962C8B-B14F-4D97-AF65-F5344CB8AC3E}">
        <p14:creationId xmlns:p14="http://schemas.microsoft.com/office/powerpoint/2010/main" val="105925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Chronic condition information was stored in Excel file so had to convert to CSV and clean up some titles and remove asterisks to ease data integration. The asterisks represent data suppression because there were insufficient Medicare beneficiaries.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State difference between nationwide state and county and national information provided in the data set.</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28</a:t>
            </a:fld>
            <a:endParaRPr lang="en-US"/>
          </a:p>
        </p:txBody>
      </p:sp>
    </p:spTree>
    <p:extLst>
      <p:ext uri="{BB962C8B-B14F-4D97-AF65-F5344CB8AC3E}">
        <p14:creationId xmlns:p14="http://schemas.microsoft.com/office/powerpoint/2010/main" val="80264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Stunting and chronic nutritional deficiencies</a:t>
            </a:r>
          </a:p>
          <a:p>
            <a:pPr marL="171450" indent="-171450">
              <a:buFont typeface="Arial" panose="020B0604020202020204" pitchFamily="34" charset="0"/>
              <a:buChar char="•"/>
            </a:pPr>
            <a:r>
              <a:rPr lang="en-US" dirty="0"/>
              <a:t>Depression, anxiety, and sleep disorders</a:t>
            </a:r>
          </a:p>
        </p:txBody>
      </p:sp>
      <p:sp>
        <p:nvSpPr>
          <p:cNvPr id="4" name="Slide Number Placeholder 3"/>
          <p:cNvSpPr>
            <a:spLocks noGrp="1"/>
          </p:cNvSpPr>
          <p:nvPr>
            <p:ph type="sldNum" sz="quarter" idx="10"/>
          </p:nvPr>
        </p:nvSpPr>
        <p:spPr/>
        <p:txBody>
          <a:bodyPr/>
          <a:lstStyle/>
          <a:p>
            <a:fld id="{E0746DE6-3336-457D-A091-FA20AC1C536E}" type="slidenum">
              <a:rPr lang="en-US" smtClean="0"/>
              <a:t>29</a:t>
            </a:fld>
            <a:endParaRPr lang="en-US"/>
          </a:p>
        </p:txBody>
      </p:sp>
    </p:spTree>
    <p:extLst>
      <p:ext uri="{BB962C8B-B14F-4D97-AF65-F5344CB8AC3E}">
        <p14:creationId xmlns:p14="http://schemas.microsoft.com/office/powerpoint/2010/main" val="2362659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30</a:t>
            </a:fld>
            <a:endParaRPr lang="en-US"/>
          </a:p>
        </p:txBody>
      </p:sp>
    </p:spTree>
    <p:extLst>
      <p:ext uri="{BB962C8B-B14F-4D97-AF65-F5344CB8AC3E}">
        <p14:creationId xmlns:p14="http://schemas.microsoft.com/office/powerpoint/2010/main" val="1875936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Stunting and chronic nutritional deficiencies</a:t>
            </a:r>
          </a:p>
          <a:p>
            <a:pPr marL="171450" indent="-171450">
              <a:buFont typeface="Arial" panose="020B0604020202020204" pitchFamily="34" charset="0"/>
              <a:buChar char="•"/>
            </a:pPr>
            <a:r>
              <a:rPr lang="en-US" dirty="0"/>
              <a:t>Depression, anxiety, and sleep disorders</a:t>
            </a:r>
          </a:p>
        </p:txBody>
      </p:sp>
      <p:sp>
        <p:nvSpPr>
          <p:cNvPr id="4" name="Slide Number Placeholder 3"/>
          <p:cNvSpPr>
            <a:spLocks noGrp="1"/>
          </p:cNvSpPr>
          <p:nvPr>
            <p:ph type="sldNum" sz="quarter" idx="10"/>
          </p:nvPr>
        </p:nvSpPr>
        <p:spPr/>
        <p:txBody>
          <a:bodyPr/>
          <a:lstStyle/>
          <a:p>
            <a:fld id="{E0746DE6-3336-457D-A091-FA20AC1C536E}" type="slidenum">
              <a:rPr lang="en-US" smtClean="0"/>
              <a:t>34</a:t>
            </a:fld>
            <a:endParaRPr lang="en-US"/>
          </a:p>
        </p:txBody>
      </p:sp>
    </p:spTree>
    <p:extLst>
      <p:ext uri="{BB962C8B-B14F-4D97-AF65-F5344CB8AC3E}">
        <p14:creationId xmlns:p14="http://schemas.microsoft.com/office/powerpoint/2010/main" val="93369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Afghanistan</a:t>
            </a:r>
          </a:p>
          <a:p>
            <a:pPr marL="171450" indent="-171450">
              <a:buFont typeface="Arial" panose="020B0604020202020204" pitchFamily="34" charset="0"/>
              <a:buChar char="•"/>
            </a:pPr>
            <a:r>
              <a:rPr lang="en-US" dirty="0"/>
              <a:t>Mexico</a:t>
            </a:r>
          </a:p>
          <a:p>
            <a:pPr marL="171450" indent="-171450">
              <a:buFont typeface="Arial" panose="020B0604020202020204" pitchFamily="34" charset="0"/>
              <a:buChar char="•"/>
            </a:pPr>
            <a:r>
              <a:rPr lang="en-US" dirty="0"/>
              <a:t>Singapore</a:t>
            </a:r>
          </a:p>
          <a:p>
            <a:pPr marL="171450" indent="-171450">
              <a:buFont typeface="Arial" panose="020B0604020202020204" pitchFamily="34" charset="0"/>
              <a:buChar char="•"/>
            </a:pPr>
            <a:r>
              <a:rPr lang="en-US" dirty="0"/>
              <a:t>United States</a:t>
            </a:r>
          </a:p>
          <a:p>
            <a:pPr marL="171450" indent="-171450">
              <a:buFont typeface="Arial" panose="020B0604020202020204" pitchFamily="34" charset="0"/>
              <a:buChar char="•"/>
            </a:pPr>
            <a:r>
              <a:rPr lang="en-US" dirty="0"/>
              <a:t>Democratic Republic of Congo</a:t>
            </a:r>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365247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Stunting and chronic nutritional deficiencies</a:t>
            </a:r>
          </a:p>
          <a:p>
            <a:pPr marL="171450" indent="-171450">
              <a:buFont typeface="Arial" panose="020B0604020202020204" pitchFamily="34" charset="0"/>
              <a:buChar char="•"/>
            </a:pPr>
            <a:r>
              <a:rPr lang="en-US" dirty="0"/>
              <a:t>Depression, anxiety, and sleep disorders</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1007175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Stunting and chronic nutritional deficiencies</a:t>
            </a:r>
          </a:p>
          <a:p>
            <a:pPr marL="171450" indent="-171450">
              <a:buFont typeface="Arial" panose="020B0604020202020204" pitchFamily="34" charset="0"/>
              <a:buChar char="•"/>
            </a:pPr>
            <a:r>
              <a:rPr lang="en-US" dirty="0"/>
              <a:t>Depression, anxiety, and sleep disorders</a:t>
            </a:r>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339743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2664035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2856718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76614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792600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92419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9/22/2020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9/22/2020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9/22/2020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9/22/2020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9/22/2020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04748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6533" y="1552397"/>
            <a:ext cx="11293912" cy="3654081"/>
          </a:xfrm>
        </p:spPr>
        <p:txBody>
          <a:bodyPr anchor="ctr">
            <a:normAutofit/>
          </a:bodyPr>
          <a:lstStyle/>
          <a:p>
            <a:pPr algn="ctr"/>
            <a:br>
              <a:rPr lang="en-US" sz="3200" b="1" dirty="0">
                <a:effectLst/>
                <a:latin typeface="Times New Roman" panose="02020603050405020304" pitchFamily="18" charset="0"/>
                <a:ea typeface="Calibri" panose="020F0502020204030204" pitchFamily="34" charset="0"/>
              </a:rPr>
            </a:br>
            <a:r>
              <a:rPr lang="en-US" sz="3200" b="1" dirty="0">
                <a:effectLst/>
                <a:ea typeface="Calibri" panose="020F0502020204030204" pitchFamily="34" charset="0"/>
              </a:rPr>
              <a:t>Social and Economic Impact of Food Deserts</a:t>
            </a:r>
            <a:br>
              <a:rPr lang="en-US" sz="3200" b="1" dirty="0">
                <a:effectLst/>
                <a:ea typeface="Calibri" panose="020F0502020204030204" pitchFamily="34" charset="0"/>
              </a:rPr>
            </a:br>
            <a:br>
              <a:rPr lang="en-US" sz="3200" b="1" dirty="0">
                <a:effectLst/>
                <a:ea typeface="Calibri" panose="020F0502020204030204" pitchFamily="34" charset="0"/>
              </a:rPr>
            </a:br>
            <a:r>
              <a:rPr lang="en-US" sz="3200" b="1" dirty="0">
                <a:effectLst/>
                <a:ea typeface="Calibri" panose="020F0502020204030204" pitchFamily="34" charset="0"/>
              </a:rPr>
              <a:t>Group 10</a:t>
            </a:r>
            <a:br>
              <a:rPr lang="en-US" sz="1800" dirty="0">
                <a:effectLst/>
                <a:latin typeface="Times New Roman" panose="02020603050405020304" pitchFamily="18" charset="0"/>
                <a:ea typeface="Calibri" panose="020F0502020204030204" pitchFamily="34" charset="0"/>
              </a:rPr>
            </a:br>
            <a:endParaRPr lang="en-US" sz="5400" dirty="0">
              <a:solidFill>
                <a:schemeClr val="tx2"/>
              </a:solidFill>
            </a:endParaRPr>
          </a:p>
        </p:txBody>
      </p:sp>
      <p:sp>
        <p:nvSpPr>
          <p:cNvPr id="11" name="Rectangle 10">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7664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Limitation	</a:t>
            </a:r>
          </a:p>
        </p:txBody>
      </p:sp>
      <p:sp>
        <p:nvSpPr>
          <p:cNvPr id="3" name="Content Placeholder 2"/>
          <p:cNvSpPr>
            <a:spLocks noGrp="1"/>
          </p:cNvSpPr>
          <p:nvPr>
            <p:ph idx="1"/>
          </p:nvPr>
        </p:nvSpPr>
        <p:spPr>
          <a:xfrm>
            <a:off x="5155905" y="1113764"/>
            <a:ext cx="6108179" cy="4624327"/>
          </a:xfrm>
        </p:spPr>
        <p:txBody>
          <a:bodyPr anchor="ctr">
            <a:normAutofit/>
          </a:bodyPr>
          <a:lstStyle/>
          <a:p>
            <a:r>
              <a:rPr lang="en-US" dirty="0"/>
              <a:t>Inconsistencies in data sets between USDA and US Census </a:t>
            </a:r>
            <a:r>
              <a:rPr lang="en-US" dirty="0" err="1"/>
              <a:t>Gazeeter</a:t>
            </a:r>
            <a:r>
              <a:rPr lang="en-US" dirty="0"/>
              <a:t> lead to a loss of @ 2% of data set. That is roughly 2000 data set loss over 74000 total data sets</a:t>
            </a:r>
          </a:p>
          <a:p>
            <a:r>
              <a:rPr lang="en-US" dirty="0"/>
              <a:t>Google places “Terms” do not allow for storing and counting business information.  This impeded the team from establishing a correlation between fast-food restaurants and food deserts.</a:t>
            </a:r>
            <a:endParaRPr dirty="0"/>
          </a:p>
        </p:txBody>
      </p:sp>
    </p:spTree>
    <p:extLst>
      <p:ext uri="{BB962C8B-B14F-4D97-AF65-F5344CB8AC3E}">
        <p14:creationId xmlns:p14="http://schemas.microsoft.com/office/powerpoint/2010/main" val="237383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32" y="1552397"/>
            <a:ext cx="11262865" cy="3654081"/>
          </a:xfrm>
        </p:spPr>
        <p:txBody>
          <a:bodyPr vert="horz" lIns="91440" tIns="45720" rIns="91440" bIns="45720" rtlCol="0" anchor="ctr">
            <a:normAutofit/>
          </a:bodyPr>
          <a:lstStyle/>
          <a:p>
            <a:pPr algn="ctr"/>
            <a:r>
              <a:rPr lang="en-US" sz="5400" dirty="0">
                <a:solidFill>
                  <a:schemeClr val="tx2"/>
                </a:solidFill>
              </a:rPr>
              <a:t>Housing Units without Vehicle (HUWV) in food deserts (FD)</a:t>
            </a:r>
          </a:p>
        </p:txBody>
      </p:sp>
    </p:spTree>
    <p:extLst>
      <p:ext uri="{BB962C8B-B14F-4D97-AF65-F5344CB8AC3E}">
        <p14:creationId xmlns:p14="http://schemas.microsoft.com/office/powerpoint/2010/main" val="301529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C6C6E6A-EE7E-4447-9825-8100981090AF}"/>
              </a:ext>
            </a:extLst>
          </p:cNvPr>
          <p:cNvSpPr txBox="1">
            <a:spLocks/>
          </p:cNvSpPr>
          <p:nvPr/>
        </p:nvSpPr>
        <p:spPr>
          <a:xfrm>
            <a:off x="540057" y="656565"/>
            <a:ext cx="11029643" cy="104523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t>Top 5 states </a:t>
            </a:r>
            <a:r>
              <a:rPr lang="en-US" sz="3200" dirty="0" err="1"/>
              <a:t>hunv</a:t>
            </a:r>
            <a:r>
              <a:rPr lang="en-US" sz="3200" dirty="0"/>
              <a:t> for fds1 &amp; fds3</a:t>
            </a:r>
            <a:endParaRPr lang="en-US" sz="3200" dirty="0">
              <a:solidFill>
                <a:srgbClr val="FFFFFF"/>
              </a:solidFill>
            </a:endParaRPr>
          </a:p>
        </p:txBody>
      </p:sp>
      <p:pic>
        <p:nvPicPr>
          <p:cNvPr id="8" name="Picture 7">
            <a:extLst>
              <a:ext uri="{FF2B5EF4-FFF2-40B4-BE49-F238E27FC236}">
                <a16:creationId xmlns:a16="http://schemas.microsoft.com/office/drawing/2014/main" id="{12FE1E7D-0B69-9D4E-BCEB-2C0A94DE5C2A}"/>
              </a:ext>
            </a:extLst>
          </p:cNvPr>
          <p:cNvPicPr>
            <a:picLocks noChangeAspect="1"/>
          </p:cNvPicPr>
          <p:nvPr/>
        </p:nvPicPr>
        <p:blipFill>
          <a:blip r:embed="rId3"/>
          <a:stretch>
            <a:fillRect/>
          </a:stretch>
        </p:blipFill>
        <p:spPr>
          <a:xfrm>
            <a:off x="381000" y="1896135"/>
            <a:ext cx="5862032" cy="4187166"/>
          </a:xfrm>
          <a:prstGeom prst="rect">
            <a:avLst/>
          </a:prstGeom>
        </p:spPr>
      </p:pic>
      <p:pic>
        <p:nvPicPr>
          <p:cNvPr id="10" name="Picture 9">
            <a:extLst>
              <a:ext uri="{FF2B5EF4-FFF2-40B4-BE49-F238E27FC236}">
                <a16:creationId xmlns:a16="http://schemas.microsoft.com/office/drawing/2014/main" id="{CA67D9D4-1FC5-6847-AC7C-A6FAD6877312}"/>
              </a:ext>
            </a:extLst>
          </p:cNvPr>
          <p:cNvPicPr>
            <a:picLocks noChangeAspect="1"/>
          </p:cNvPicPr>
          <p:nvPr/>
        </p:nvPicPr>
        <p:blipFill>
          <a:blip r:embed="rId4"/>
          <a:stretch>
            <a:fillRect/>
          </a:stretch>
        </p:blipFill>
        <p:spPr>
          <a:xfrm>
            <a:off x="6243032" y="1896134"/>
            <a:ext cx="5880388" cy="4200277"/>
          </a:xfrm>
          <a:prstGeom prst="rect">
            <a:avLst/>
          </a:prstGeom>
        </p:spPr>
      </p:pic>
    </p:spTree>
    <p:extLst>
      <p:ext uri="{BB962C8B-B14F-4D97-AF65-F5344CB8AC3E}">
        <p14:creationId xmlns:p14="http://schemas.microsoft.com/office/powerpoint/2010/main" val="423855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C6C6E6A-EE7E-4447-9825-8100981090AF}"/>
              </a:ext>
            </a:extLst>
          </p:cNvPr>
          <p:cNvSpPr txBox="1">
            <a:spLocks/>
          </p:cNvSpPr>
          <p:nvPr/>
        </p:nvSpPr>
        <p:spPr>
          <a:xfrm>
            <a:off x="540057" y="656565"/>
            <a:ext cx="11029643" cy="104523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t>Data exploration</a:t>
            </a:r>
            <a:r>
              <a:rPr lang="en-US" sz="3200" dirty="0">
                <a:solidFill>
                  <a:srgbClr val="FFFFFF"/>
                </a:solidFill>
              </a:rPr>
              <a:t>	</a:t>
            </a:r>
          </a:p>
        </p:txBody>
      </p:sp>
      <p:pic>
        <p:nvPicPr>
          <p:cNvPr id="2" name="Picture 1">
            <a:extLst>
              <a:ext uri="{FF2B5EF4-FFF2-40B4-BE49-F238E27FC236}">
                <a16:creationId xmlns:a16="http://schemas.microsoft.com/office/drawing/2014/main" id="{F6678950-F995-E544-B393-64B8E05DA027}"/>
              </a:ext>
            </a:extLst>
          </p:cNvPr>
          <p:cNvPicPr>
            <a:picLocks noChangeAspect="1"/>
          </p:cNvPicPr>
          <p:nvPr/>
        </p:nvPicPr>
        <p:blipFill>
          <a:blip r:embed="rId3"/>
          <a:stretch>
            <a:fillRect/>
          </a:stretch>
        </p:blipFill>
        <p:spPr>
          <a:xfrm>
            <a:off x="393700" y="1841500"/>
            <a:ext cx="7429500" cy="4597400"/>
          </a:xfrm>
          <a:prstGeom prst="rect">
            <a:avLst/>
          </a:prstGeom>
        </p:spPr>
      </p:pic>
      <p:sp>
        <p:nvSpPr>
          <p:cNvPr id="3" name="TextBox 2">
            <a:extLst>
              <a:ext uri="{FF2B5EF4-FFF2-40B4-BE49-F238E27FC236}">
                <a16:creationId xmlns:a16="http://schemas.microsoft.com/office/drawing/2014/main" id="{7D40ECFB-9275-A54D-8119-CE9FE29FCE39}"/>
              </a:ext>
            </a:extLst>
          </p:cNvPr>
          <p:cNvSpPr txBox="1"/>
          <p:nvPr/>
        </p:nvSpPr>
        <p:spPr>
          <a:xfrm>
            <a:off x="7632700" y="2385874"/>
            <a:ext cx="3695700" cy="2308324"/>
          </a:xfrm>
          <a:prstGeom prst="rect">
            <a:avLst/>
          </a:prstGeom>
          <a:noFill/>
        </p:spPr>
        <p:txBody>
          <a:bodyPr wrap="square" rtlCol="0">
            <a:spAutoFit/>
          </a:bodyPr>
          <a:lstStyle/>
          <a:p>
            <a:r>
              <a:rPr lang="en-US" dirty="0"/>
              <a:t>Data distribution for HUNV is not normal but following Poisson model instead. </a:t>
            </a:r>
          </a:p>
          <a:p>
            <a:endParaRPr lang="en-US" dirty="0"/>
          </a:p>
          <a:p>
            <a:r>
              <a:rPr lang="en-US" dirty="0"/>
              <a:t>In this case </a:t>
            </a:r>
            <a:r>
              <a:rPr lang="en-US" dirty="0" err="1"/>
              <a:t>LinReggr</a:t>
            </a:r>
            <a:r>
              <a:rPr lang="en-US" dirty="0"/>
              <a:t> and </a:t>
            </a:r>
            <a:r>
              <a:rPr lang="en-US" dirty="0" err="1"/>
              <a:t>TTest</a:t>
            </a:r>
            <a:r>
              <a:rPr lang="en-US" dirty="0"/>
              <a:t> is not the best option to obtain data driven decisions but still can be used for demonstration purposes.</a:t>
            </a:r>
          </a:p>
        </p:txBody>
      </p:sp>
    </p:spTree>
    <p:extLst>
      <p:ext uri="{BB962C8B-B14F-4D97-AF65-F5344CB8AC3E}">
        <p14:creationId xmlns:p14="http://schemas.microsoft.com/office/powerpoint/2010/main" val="1571354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C6C6E6A-EE7E-4447-9825-8100981090AF}"/>
              </a:ext>
            </a:extLst>
          </p:cNvPr>
          <p:cNvSpPr txBox="1">
            <a:spLocks/>
          </p:cNvSpPr>
          <p:nvPr/>
        </p:nvSpPr>
        <p:spPr>
          <a:xfrm>
            <a:off x="540057" y="656565"/>
            <a:ext cx="11029643" cy="1045235"/>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solidFill>
                  <a:srgbClr val="FFFFFF"/>
                </a:solidFill>
              </a:rPr>
              <a:t>Manual correlation plot</a:t>
            </a:r>
          </a:p>
          <a:p>
            <a:pPr algn="ctr"/>
            <a:r>
              <a:rPr lang="en-US" sz="3200" dirty="0" err="1">
                <a:solidFill>
                  <a:srgbClr val="FFFFFF"/>
                </a:solidFill>
              </a:rPr>
              <a:t>Hunv</a:t>
            </a:r>
            <a:r>
              <a:rPr lang="en-US" sz="3200" dirty="0">
                <a:solidFill>
                  <a:srgbClr val="FFFFFF"/>
                </a:solidFill>
              </a:rPr>
              <a:t>  vs Food Deserts</a:t>
            </a:r>
          </a:p>
        </p:txBody>
      </p:sp>
      <p:pic>
        <p:nvPicPr>
          <p:cNvPr id="4" name="Picture 3">
            <a:extLst>
              <a:ext uri="{FF2B5EF4-FFF2-40B4-BE49-F238E27FC236}">
                <a16:creationId xmlns:a16="http://schemas.microsoft.com/office/drawing/2014/main" id="{BACC7A91-F13C-F94B-AF63-8C02C61FF0BE}"/>
              </a:ext>
            </a:extLst>
          </p:cNvPr>
          <p:cNvPicPr>
            <a:picLocks noChangeAspect="1"/>
          </p:cNvPicPr>
          <p:nvPr/>
        </p:nvPicPr>
        <p:blipFill>
          <a:blip r:embed="rId3"/>
          <a:stretch>
            <a:fillRect/>
          </a:stretch>
        </p:blipFill>
        <p:spPr>
          <a:xfrm>
            <a:off x="368300" y="1917700"/>
            <a:ext cx="7099300" cy="4686300"/>
          </a:xfrm>
          <a:prstGeom prst="rect">
            <a:avLst/>
          </a:prstGeom>
        </p:spPr>
      </p:pic>
      <p:sp>
        <p:nvSpPr>
          <p:cNvPr id="6" name="TextBox 5">
            <a:extLst>
              <a:ext uri="{FF2B5EF4-FFF2-40B4-BE49-F238E27FC236}">
                <a16:creationId xmlns:a16="http://schemas.microsoft.com/office/drawing/2014/main" id="{DE31BE05-33BF-4942-8B28-C4F43A9D8DC6}"/>
              </a:ext>
            </a:extLst>
          </p:cNvPr>
          <p:cNvSpPr txBox="1"/>
          <p:nvPr/>
        </p:nvSpPr>
        <p:spPr>
          <a:xfrm>
            <a:off x="6868160" y="2506524"/>
            <a:ext cx="4828540" cy="2031325"/>
          </a:xfrm>
          <a:prstGeom prst="rect">
            <a:avLst/>
          </a:prstGeom>
          <a:noFill/>
        </p:spPr>
        <p:txBody>
          <a:bodyPr wrap="square" rtlCol="0">
            <a:spAutoFit/>
          </a:bodyPr>
          <a:lstStyle/>
          <a:p>
            <a:pPr marL="742950" lvl="1" indent="-285750">
              <a:buFont typeface="Arial" panose="020B0604020202020204" pitchFamily="34" charset="0"/>
              <a:buChar char="•"/>
            </a:pPr>
            <a:r>
              <a:rPr lang="en-US" dirty="0"/>
              <a:t>FDs 1 has the highest number of HUNV across the states</a:t>
            </a:r>
          </a:p>
          <a:p>
            <a:pPr lvl="1"/>
            <a:endParaRPr lang="en-US" dirty="0"/>
          </a:p>
          <a:p>
            <a:pPr marL="742950" lvl="1" indent="-285750">
              <a:buFont typeface="Arial" panose="020B0604020202020204" pitchFamily="34" charset="0"/>
              <a:buChar char="•"/>
            </a:pPr>
            <a:r>
              <a:rPr lang="en-US" dirty="0"/>
              <a:t>FDs3 has less HUNV across the states</a:t>
            </a:r>
          </a:p>
          <a:p>
            <a:pPr lvl="1"/>
            <a:endParaRPr lang="en-US" dirty="0"/>
          </a:p>
          <a:p>
            <a:pPr marL="742950" lvl="1" indent="-285750">
              <a:buFont typeface="Arial" panose="020B0604020202020204" pitchFamily="34" charset="0"/>
              <a:buChar char="•"/>
            </a:pPr>
            <a:r>
              <a:rPr lang="en-US" dirty="0"/>
              <a:t>FDs2 has smallest number of HUNV across the states</a:t>
            </a:r>
          </a:p>
        </p:txBody>
      </p:sp>
    </p:spTree>
    <p:extLst>
      <p:ext uri="{BB962C8B-B14F-4D97-AF65-F5344CB8AC3E}">
        <p14:creationId xmlns:p14="http://schemas.microsoft.com/office/powerpoint/2010/main" val="311672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C6C6E6A-EE7E-4447-9825-8100981090AF}"/>
              </a:ext>
            </a:extLst>
          </p:cNvPr>
          <p:cNvSpPr txBox="1">
            <a:spLocks/>
          </p:cNvSpPr>
          <p:nvPr/>
        </p:nvSpPr>
        <p:spPr>
          <a:xfrm>
            <a:off x="540057" y="656565"/>
            <a:ext cx="11029643" cy="1045235"/>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solidFill>
                  <a:srgbClr val="FFFFFF"/>
                </a:solidFill>
              </a:rPr>
              <a:t>Manual correlation plot</a:t>
            </a:r>
          </a:p>
          <a:p>
            <a:pPr algn="ctr"/>
            <a:r>
              <a:rPr lang="en-US" sz="3200" dirty="0" err="1">
                <a:solidFill>
                  <a:srgbClr val="FFFFFF"/>
                </a:solidFill>
              </a:rPr>
              <a:t>Hunv</a:t>
            </a:r>
            <a:r>
              <a:rPr lang="en-US" sz="3200" dirty="0">
                <a:solidFill>
                  <a:srgbClr val="FFFFFF"/>
                </a:solidFill>
              </a:rPr>
              <a:t>/low income population  vs  FDs	</a:t>
            </a:r>
          </a:p>
        </p:txBody>
      </p:sp>
      <p:sp>
        <p:nvSpPr>
          <p:cNvPr id="6" name="TextBox 5">
            <a:extLst>
              <a:ext uri="{FF2B5EF4-FFF2-40B4-BE49-F238E27FC236}">
                <a16:creationId xmlns:a16="http://schemas.microsoft.com/office/drawing/2014/main" id="{DE31BE05-33BF-4942-8B28-C4F43A9D8DC6}"/>
              </a:ext>
            </a:extLst>
          </p:cNvPr>
          <p:cNvSpPr txBox="1"/>
          <p:nvPr/>
        </p:nvSpPr>
        <p:spPr>
          <a:xfrm>
            <a:off x="7683500" y="2506524"/>
            <a:ext cx="4013200" cy="923330"/>
          </a:xfrm>
          <a:prstGeom prst="rect">
            <a:avLst/>
          </a:prstGeom>
          <a:noFill/>
        </p:spPr>
        <p:txBody>
          <a:bodyPr wrap="square" rtlCol="0">
            <a:spAutoFit/>
          </a:bodyPr>
          <a:lstStyle/>
          <a:p>
            <a:r>
              <a:rPr lang="en-US" dirty="0"/>
              <a:t>Low income population correlates almost linearly with HUNV in food deserts</a:t>
            </a:r>
          </a:p>
        </p:txBody>
      </p:sp>
      <p:pic>
        <p:nvPicPr>
          <p:cNvPr id="2" name="Picture 1">
            <a:extLst>
              <a:ext uri="{FF2B5EF4-FFF2-40B4-BE49-F238E27FC236}">
                <a16:creationId xmlns:a16="http://schemas.microsoft.com/office/drawing/2014/main" id="{4E95DF5C-9E48-5A42-A8BA-9BEB57AED19A}"/>
              </a:ext>
            </a:extLst>
          </p:cNvPr>
          <p:cNvPicPr>
            <a:picLocks noChangeAspect="1"/>
          </p:cNvPicPr>
          <p:nvPr/>
        </p:nvPicPr>
        <p:blipFill>
          <a:blip r:embed="rId3"/>
          <a:stretch>
            <a:fillRect/>
          </a:stretch>
        </p:blipFill>
        <p:spPr>
          <a:xfrm>
            <a:off x="495300" y="1879600"/>
            <a:ext cx="6959600" cy="4803855"/>
          </a:xfrm>
          <a:prstGeom prst="rect">
            <a:avLst/>
          </a:prstGeom>
        </p:spPr>
      </p:pic>
    </p:spTree>
    <p:extLst>
      <p:ext uri="{BB962C8B-B14F-4D97-AF65-F5344CB8AC3E}">
        <p14:creationId xmlns:p14="http://schemas.microsoft.com/office/powerpoint/2010/main" val="1611013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C6C6E6A-EE7E-4447-9825-8100981090AF}"/>
              </a:ext>
            </a:extLst>
          </p:cNvPr>
          <p:cNvSpPr txBox="1">
            <a:spLocks/>
          </p:cNvSpPr>
          <p:nvPr/>
        </p:nvSpPr>
        <p:spPr>
          <a:xfrm>
            <a:off x="540057" y="656565"/>
            <a:ext cx="11029643" cy="104523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err="1">
                <a:solidFill>
                  <a:srgbClr val="FFFFFF"/>
                </a:solidFill>
              </a:rPr>
              <a:t>LinRegress</a:t>
            </a:r>
            <a:r>
              <a:rPr lang="en-US" sz="3200" dirty="0">
                <a:solidFill>
                  <a:srgbClr val="FFFFFF"/>
                </a:solidFill>
              </a:rPr>
              <a:t> test (demonstration only)	</a:t>
            </a:r>
          </a:p>
        </p:txBody>
      </p:sp>
      <p:pic>
        <p:nvPicPr>
          <p:cNvPr id="3" name="Picture 2">
            <a:extLst>
              <a:ext uri="{FF2B5EF4-FFF2-40B4-BE49-F238E27FC236}">
                <a16:creationId xmlns:a16="http://schemas.microsoft.com/office/drawing/2014/main" id="{155E2A83-3722-A646-8FA1-D8B301797355}"/>
              </a:ext>
            </a:extLst>
          </p:cNvPr>
          <p:cNvPicPr>
            <a:picLocks noChangeAspect="1"/>
          </p:cNvPicPr>
          <p:nvPr/>
        </p:nvPicPr>
        <p:blipFill>
          <a:blip r:embed="rId3"/>
          <a:stretch>
            <a:fillRect/>
          </a:stretch>
        </p:blipFill>
        <p:spPr>
          <a:xfrm>
            <a:off x="368299" y="1832635"/>
            <a:ext cx="5600701" cy="3856965"/>
          </a:xfrm>
          <a:prstGeom prst="rect">
            <a:avLst/>
          </a:prstGeom>
        </p:spPr>
      </p:pic>
      <p:pic>
        <p:nvPicPr>
          <p:cNvPr id="4" name="Picture 3">
            <a:extLst>
              <a:ext uri="{FF2B5EF4-FFF2-40B4-BE49-F238E27FC236}">
                <a16:creationId xmlns:a16="http://schemas.microsoft.com/office/drawing/2014/main" id="{0A5C54DE-FB9C-DA41-AB30-3402C3367619}"/>
              </a:ext>
            </a:extLst>
          </p:cNvPr>
          <p:cNvPicPr>
            <a:picLocks noChangeAspect="1"/>
          </p:cNvPicPr>
          <p:nvPr/>
        </p:nvPicPr>
        <p:blipFill>
          <a:blip r:embed="rId4"/>
          <a:stretch>
            <a:fillRect/>
          </a:stretch>
        </p:blipFill>
        <p:spPr>
          <a:xfrm>
            <a:off x="6394758" y="1832635"/>
            <a:ext cx="5428943" cy="3856965"/>
          </a:xfrm>
          <a:prstGeom prst="rect">
            <a:avLst/>
          </a:prstGeom>
        </p:spPr>
      </p:pic>
      <p:pic>
        <p:nvPicPr>
          <p:cNvPr id="8" name="Picture 7">
            <a:extLst>
              <a:ext uri="{FF2B5EF4-FFF2-40B4-BE49-F238E27FC236}">
                <a16:creationId xmlns:a16="http://schemas.microsoft.com/office/drawing/2014/main" id="{096F8A0A-5AC8-7B40-98D6-8698212ABAE9}"/>
              </a:ext>
            </a:extLst>
          </p:cNvPr>
          <p:cNvPicPr>
            <a:picLocks noChangeAspect="1"/>
          </p:cNvPicPr>
          <p:nvPr/>
        </p:nvPicPr>
        <p:blipFill>
          <a:blip r:embed="rId5"/>
          <a:stretch>
            <a:fillRect/>
          </a:stretch>
        </p:blipFill>
        <p:spPr>
          <a:xfrm>
            <a:off x="540057" y="5706135"/>
            <a:ext cx="4686300" cy="990600"/>
          </a:xfrm>
          <a:prstGeom prst="rect">
            <a:avLst/>
          </a:prstGeom>
        </p:spPr>
      </p:pic>
      <p:pic>
        <p:nvPicPr>
          <p:cNvPr id="9" name="Picture 8">
            <a:extLst>
              <a:ext uri="{FF2B5EF4-FFF2-40B4-BE49-F238E27FC236}">
                <a16:creationId xmlns:a16="http://schemas.microsoft.com/office/drawing/2014/main" id="{6C2A2728-6298-B74C-80ED-E5D12A9DABB8}"/>
              </a:ext>
            </a:extLst>
          </p:cNvPr>
          <p:cNvPicPr>
            <a:picLocks noChangeAspect="1"/>
          </p:cNvPicPr>
          <p:nvPr/>
        </p:nvPicPr>
        <p:blipFill>
          <a:blip r:embed="rId6"/>
          <a:stretch>
            <a:fillRect/>
          </a:stretch>
        </p:blipFill>
        <p:spPr>
          <a:xfrm>
            <a:off x="6616700" y="5689600"/>
            <a:ext cx="4673600" cy="977900"/>
          </a:xfrm>
          <a:prstGeom prst="rect">
            <a:avLst/>
          </a:prstGeom>
        </p:spPr>
      </p:pic>
    </p:spTree>
    <p:extLst>
      <p:ext uri="{BB962C8B-B14F-4D97-AF65-F5344CB8AC3E}">
        <p14:creationId xmlns:p14="http://schemas.microsoft.com/office/powerpoint/2010/main" val="273182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C6C6E6A-EE7E-4447-9825-8100981090AF}"/>
              </a:ext>
            </a:extLst>
          </p:cNvPr>
          <p:cNvSpPr txBox="1">
            <a:spLocks/>
          </p:cNvSpPr>
          <p:nvPr/>
        </p:nvSpPr>
        <p:spPr>
          <a:xfrm>
            <a:off x="540057" y="656565"/>
            <a:ext cx="11029643" cy="104523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err="1">
                <a:solidFill>
                  <a:srgbClr val="FFFFFF"/>
                </a:solidFill>
              </a:rPr>
              <a:t>ttest</a:t>
            </a:r>
            <a:r>
              <a:rPr lang="en-US" sz="3200" dirty="0">
                <a:solidFill>
                  <a:srgbClr val="FFFFFF"/>
                </a:solidFill>
              </a:rPr>
              <a:t> (demonstration only)	</a:t>
            </a:r>
          </a:p>
        </p:txBody>
      </p:sp>
      <p:pic>
        <p:nvPicPr>
          <p:cNvPr id="2" name="Picture 1">
            <a:extLst>
              <a:ext uri="{FF2B5EF4-FFF2-40B4-BE49-F238E27FC236}">
                <a16:creationId xmlns:a16="http://schemas.microsoft.com/office/drawing/2014/main" id="{56C3ABB2-C0C4-4A4F-9B1C-CA6C8F41764A}"/>
              </a:ext>
            </a:extLst>
          </p:cNvPr>
          <p:cNvPicPr>
            <a:picLocks noChangeAspect="1"/>
          </p:cNvPicPr>
          <p:nvPr/>
        </p:nvPicPr>
        <p:blipFill>
          <a:blip r:embed="rId3"/>
          <a:stretch>
            <a:fillRect/>
          </a:stretch>
        </p:blipFill>
        <p:spPr>
          <a:xfrm>
            <a:off x="378911" y="2202933"/>
            <a:ext cx="5501189" cy="3524767"/>
          </a:xfrm>
          <a:prstGeom prst="rect">
            <a:avLst/>
          </a:prstGeom>
        </p:spPr>
      </p:pic>
      <p:pic>
        <p:nvPicPr>
          <p:cNvPr id="5" name="Picture 4">
            <a:extLst>
              <a:ext uri="{FF2B5EF4-FFF2-40B4-BE49-F238E27FC236}">
                <a16:creationId xmlns:a16="http://schemas.microsoft.com/office/drawing/2014/main" id="{6F384AF3-7E4C-E04A-99C9-92A4B10E5BA0}"/>
              </a:ext>
            </a:extLst>
          </p:cNvPr>
          <p:cNvPicPr>
            <a:picLocks noChangeAspect="1"/>
          </p:cNvPicPr>
          <p:nvPr/>
        </p:nvPicPr>
        <p:blipFill>
          <a:blip r:embed="rId4"/>
          <a:stretch>
            <a:fillRect/>
          </a:stretch>
        </p:blipFill>
        <p:spPr>
          <a:xfrm>
            <a:off x="6311900" y="2202933"/>
            <a:ext cx="5501189" cy="3524767"/>
          </a:xfrm>
          <a:prstGeom prst="rect">
            <a:avLst/>
          </a:prstGeom>
        </p:spPr>
      </p:pic>
      <p:pic>
        <p:nvPicPr>
          <p:cNvPr id="6" name="Picture 5">
            <a:extLst>
              <a:ext uri="{FF2B5EF4-FFF2-40B4-BE49-F238E27FC236}">
                <a16:creationId xmlns:a16="http://schemas.microsoft.com/office/drawing/2014/main" id="{9713A0C8-72CA-1343-B3BE-6889E2950089}"/>
              </a:ext>
            </a:extLst>
          </p:cNvPr>
          <p:cNvPicPr>
            <a:picLocks noChangeAspect="1"/>
          </p:cNvPicPr>
          <p:nvPr/>
        </p:nvPicPr>
        <p:blipFill>
          <a:blip r:embed="rId5"/>
          <a:stretch>
            <a:fillRect/>
          </a:stretch>
        </p:blipFill>
        <p:spPr>
          <a:xfrm>
            <a:off x="291056" y="6068085"/>
            <a:ext cx="5360444" cy="206549"/>
          </a:xfrm>
          <a:prstGeom prst="rect">
            <a:avLst/>
          </a:prstGeom>
        </p:spPr>
      </p:pic>
      <p:pic>
        <p:nvPicPr>
          <p:cNvPr id="10" name="Picture 9">
            <a:extLst>
              <a:ext uri="{FF2B5EF4-FFF2-40B4-BE49-F238E27FC236}">
                <a16:creationId xmlns:a16="http://schemas.microsoft.com/office/drawing/2014/main" id="{467FF25D-50DD-F243-9AE0-2325EA3BBAFA}"/>
              </a:ext>
            </a:extLst>
          </p:cNvPr>
          <p:cNvPicPr>
            <a:picLocks noChangeAspect="1"/>
          </p:cNvPicPr>
          <p:nvPr/>
        </p:nvPicPr>
        <p:blipFill>
          <a:blip r:embed="rId6"/>
          <a:stretch>
            <a:fillRect/>
          </a:stretch>
        </p:blipFill>
        <p:spPr>
          <a:xfrm>
            <a:off x="6224044" y="6068085"/>
            <a:ext cx="5676900" cy="196827"/>
          </a:xfrm>
          <a:prstGeom prst="rect">
            <a:avLst/>
          </a:prstGeom>
        </p:spPr>
      </p:pic>
      <p:sp>
        <p:nvSpPr>
          <p:cNvPr id="11" name="TextBox 10">
            <a:extLst>
              <a:ext uri="{FF2B5EF4-FFF2-40B4-BE49-F238E27FC236}">
                <a16:creationId xmlns:a16="http://schemas.microsoft.com/office/drawing/2014/main" id="{9458E494-EA43-E240-BC8C-1C5029619D3A}"/>
              </a:ext>
            </a:extLst>
          </p:cNvPr>
          <p:cNvSpPr txBox="1"/>
          <p:nvPr/>
        </p:nvSpPr>
        <p:spPr>
          <a:xfrm>
            <a:off x="2178443" y="1833601"/>
            <a:ext cx="2667718" cy="369332"/>
          </a:xfrm>
          <a:prstGeom prst="rect">
            <a:avLst/>
          </a:prstGeom>
          <a:noFill/>
        </p:spPr>
        <p:txBody>
          <a:bodyPr wrap="none" rtlCol="0">
            <a:spAutoFit/>
          </a:bodyPr>
          <a:lstStyle/>
          <a:p>
            <a:r>
              <a:rPr lang="en-US" dirty="0"/>
              <a:t>Independent </a:t>
            </a:r>
            <a:r>
              <a:rPr lang="en-US" dirty="0" err="1"/>
              <a:t>Ttest</a:t>
            </a:r>
            <a:r>
              <a:rPr lang="en-US" dirty="0"/>
              <a:t> – FDs 2</a:t>
            </a:r>
          </a:p>
        </p:txBody>
      </p:sp>
      <p:sp>
        <p:nvSpPr>
          <p:cNvPr id="12" name="TextBox 11">
            <a:extLst>
              <a:ext uri="{FF2B5EF4-FFF2-40B4-BE49-F238E27FC236}">
                <a16:creationId xmlns:a16="http://schemas.microsoft.com/office/drawing/2014/main" id="{8297AE6D-4B41-E549-9551-34994980EAE3}"/>
              </a:ext>
            </a:extLst>
          </p:cNvPr>
          <p:cNvSpPr txBox="1"/>
          <p:nvPr/>
        </p:nvSpPr>
        <p:spPr>
          <a:xfrm>
            <a:off x="8293100" y="1833601"/>
            <a:ext cx="2262158" cy="369332"/>
          </a:xfrm>
          <a:prstGeom prst="rect">
            <a:avLst/>
          </a:prstGeom>
          <a:noFill/>
        </p:spPr>
        <p:txBody>
          <a:bodyPr wrap="none" rtlCol="0">
            <a:spAutoFit/>
          </a:bodyPr>
          <a:lstStyle/>
          <a:p>
            <a:r>
              <a:rPr lang="en-US" dirty="0"/>
              <a:t>1sample </a:t>
            </a:r>
            <a:r>
              <a:rPr lang="en-US" dirty="0" err="1"/>
              <a:t>Ttest</a:t>
            </a:r>
            <a:r>
              <a:rPr lang="en-US" dirty="0"/>
              <a:t> – FDs 3</a:t>
            </a:r>
          </a:p>
        </p:txBody>
      </p:sp>
    </p:spTree>
    <p:extLst>
      <p:ext uri="{BB962C8B-B14F-4D97-AF65-F5344CB8AC3E}">
        <p14:creationId xmlns:p14="http://schemas.microsoft.com/office/powerpoint/2010/main" val="406546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650240"/>
            <a:ext cx="11267439" cy="1097281"/>
          </a:xfrm>
        </p:spPr>
        <p:txBody>
          <a:bodyPr anchor="ctr">
            <a:normAutofit/>
          </a:bodyPr>
          <a:lstStyle/>
          <a:p>
            <a:pPr algn="ctr"/>
            <a:r>
              <a:rPr lang="en-US" sz="3200" dirty="0"/>
              <a:t>FOOD Deserts and HUNV Limitations</a:t>
            </a:r>
            <a:r>
              <a:rPr lang="en-US" sz="3200" dirty="0">
                <a:solidFill>
                  <a:srgbClr val="FFFFFF"/>
                </a:solidFill>
              </a:rPr>
              <a:t>	</a:t>
            </a:r>
          </a:p>
        </p:txBody>
      </p:sp>
      <p:sp>
        <p:nvSpPr>
          <p:cNvPr id="3" name="Content Placeholder 2"/>
          <p:cNvSpPr>
            <a:spLocks noGrp="1"/>
          </p:cNvSpPr>
          <p:nvPr>
            <p:ph idx="1"/>
          </p:nvPr>
        </p:nvSpPr>
        <p:spPr>
          <a:xfrm>
            <a:off x="487680" y="1845284"/>
            <a:ext cx="11267440" cy="4624327"/>
          </a:xfrm>
        </p:spPr>
        <p:txBody>
          <a:bodyPr anchor="ctr">
            <a:normAutofit/>
          </a:bodyPr>
          <a:lstStyle/>
          <a:p>
            <a:r>
              <a:rPr lang="en-US" dirty="0"/>
              <a:t>Data from the 2010 Census2 related to Housing Units without Vehicle are not normally distributed</a:t>
            </a:r>
          </a:p>
          <a:p>
            <a:r>
              <a:rPr lang="en-US" dirty="0"/>
              <a:t>Due to Poisson data distribution </a:t>
            </a:r>
            <a:r>
              <a:rPr lang="en-US" dirty="0" err="1"/>
              <a:t>LinRegress</a:t>
            </a:r>
            <a:r>
              <a:rPr lang="en-US" dirty="0"/>
              <a:t> and </a:t>
            </a:r>
            <a:r>
              <a:rPr lang="en-US" dirty="0" err="1"/>
              <a:t>TTest</a:t>
            </a:r>
            <a:r>
              <a:rPr lang="en-US" dirty="0"/>
              <a:t> are meaningless (normal data distribution is a key requirement for mentioned tests)</a:t>
            </a:r>
          </a:p>
          <a:p>
            <a:r>
              <a:rPr lang="en-US" dirty="0"/>
              <a:t>Despite of Poisson data distribution mentioned, tests are performed for demonstration purposes only</a:t>
            </a:r>
          </a:p>
          <a:p>
            <a:r>
              <a:rPr lang="en-US" dirty="0"/>
              <a:t>Limited numerical precision to correlation outputs, since linear graphical correlation plots are used</a:t>
            </a:r>
          </a:p>
          <a:p>
            <a:endParaRPr lang="en-US" dirty="0"/>
          </a:p>
          <a:p>
            <a:pPr marL="0" indent="0">
              <a:buNone/>
            </a:pPr>
            <a:endParaRPr lang="en-US" dirty="0"/>
          </a:p>
        </p:txBody>
      </p:sp>
    </p:spTree>
    <p:extLst>
      <p:ext uri="{BB962C8B-B14F-4D97-AF65-F5344CB8AC3E}">
        <p14:creationId xmlns:p14="http://schemas.microsoft.com/office/powerpoint/2010/main" val="3445630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57" y="629920"/>
            <a:ext cx="10196523" cy="1005841"/>
          </a:xfrm>
        </p:spPr>
        <p:txBody>
          <a:bodyPr anchor="ctr">
            <a:normAutofit/>
          </a:bodyPr>
          <a:lstStyle/>
          <a:p>
            <a:pPr algn="ctr"/>
            <a:r>
              <a:rPr lang="en-US" sz="3200" dirty="0"/>
              <a:t>FOOD Deserts and HUNV  </a:t>
            </a:r>
            <a:r>
              <a:rPr lang="en-US" sz="3200" dirty="0">
                <a:solidFill>
                  <a:srgbClr val="FFFFFF"/>
                </a:solidFill>
              </a:rPr>
              <a:t>conclusion</a:t>
            </a:r>
          </a:p>
        </p:txBody>
      </p:sp>
      <p:sp>
        <p:nvSpPr>
          <p:cNvPr id="3" name="Content Placeholder 2"/>
          <p:cNvSpPr>
            <a:spLocks noGrp="1"/>
          </p:cNvSpPr>
          <p:nvPr>
            <p:ph idx="1"/>
          </p:nvPr>
        </p:nvSpPr>
        <p:spPr>
          <a:xfrm>
            <a:off x="447040" y="1838960"/>
            <a:ext cx="11287759" cy="4535490"/>
          </a:xfrm>
        </p:spPr>
        <p:txBody>
          <a:bodyPr anchor="ctr">
            <a:normAutofit/>
          </a:bodyPr>
          <a:lstStyle/>
          <a:p>
            <a:r>
              <a:rPr lang="en-US" dirty="0"/>
              <a:t>Data limitations and visual correlation Housing Units without Vehicle (HUNV) distributed in the food </a:t>
            </a:r>
            <a:r>
              <a:rPr lang="en-US"/>
              <a:t>deserts includes:</a:t>
            </a:r>
            <a:endParaRPr lang="en-US" dirty="0"/>
          </a:p>
          <a:p>
            <a:pPr lvl="1"/>
            <a:r>
              <a:rPr lang="en-US" dirty="0"/>
              <a:t>Food Desert 1 has the highest number of HUNV across the states</a:t>
            </a:r>
          </a:p>
          <a:p>
            <a:pPr lvl="1"/>
            <a:r>
              <a:rPr lang="en-US" dirty="0"/>
              <a:t>Food Desert 3 has less HUNV across the states</a:t>
            </a:r>
          </a:p>
          <a:p>
            <a:pPr lvl="1"/>
            <a:r>
              <a:rPr lang="en-US" dirty="0"/>
              <a:t>Food Desert 2 has smallest number of HUNV across the states</a:t>
            </a:r>
          </a:p>
          <a:p>
            <a:r>
              <a:rPr lang="en-US" dirty="0"/>
              <a:t>HUNV distribution in food desert score 1 and 3 across the states are not the same (top 5):</a:t>
            </a:r>
          </a:p>
          <a:p>
            <a:pPr lvl="1"/>
            <a:r>
              <a:rPr lang="en-US" dirty="0"/>
              <a:t>Food Deserts 1 – CA,  PA,  TX,  OH, FL</a:t>
            </a:r>
          </a:p>
          <a:p>
            <a:pPr lvl="1"/>
            <a:r>
              <a:rPr lang="en-US" dirty="0"/>
              <a:t>Food Deserts 3 – TX, OH, FL, GA, NC</a:t>
            </a:r>
          </a:p>
          <a:p>
            <a:r>
              <a:rPr lang="en-US" dirty="0"/>
              <a:t>Low income population correlates on average linearly with HUNV in food deserts </a:t>
            </a:r>
          </a:p>
          <a:p>
            <a:r>
              <a:rPr lang="en-US" dirty="0"/>
              <a:t>Government support for short/long term loans, tax breaks for auto-dealers (to allow lower prices) in food deserts  may help reduce households without vehicles and improve household access to quality food sources</a:t>
            </a:r>
            <a:endParaRPr dirty="0"/>
          </a:p>
        </p:txBody>
      </p:sp>
    </p:spTree>
    <p:extLst>
      <p:ext uri="{BB962C8B-B14F-4D97-AF65-F5344CB8AC3E}">
        <p14:creationId xmlns:p14="http://schemas.microsoft.com/office/powerpoint/2010/main" val="1888725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team &amp; scope</a:t>
            </a:r>
          </a:p>
        </p:txBody>
      </p:sp>
      <p:sp>
        <p:nvSpPr>
          <p:cNvPr id="3" name="Content Placeholder 2"/>
          <p:cNvSpPr>
            <a:spLocks noGrp="1"/>
          </p:cNvSpPr>
          <p:nvPr>
            <p:ph idx="1"/>
          </p:nvPr>
        </p:nvSpPr>
        <p:spPr>
          <a:xfrm>
            <a:off x="5155905" y="1113764"/>
            <a:ext cx="6108179" cy="4624327"/>
          </a:xfrm>
        </p:spPr>
        <p:txBody>
          <a:bodyPr anchor="ctr">
            <a:normAutofit lnSpcReduction="10000"/>
          </a:bodyPr>
          <a:lstStyle/>
          <a:p>
            <a:pPr algn="ctr"/>
            <a:endParaRPr lang="en-US" sz="2000" u="sng" dirty="0"/>
          </a:p>
          <a:p>
            <a:pPr algn="ctr"/>
            <a:r>
              <a:rPr lang="en-US" sz="2000" u="sng" dirty="0"/>
              <a:t>Scope</a:t>
            </a:r>
            <a:r>
              <a:rPr lang="en-US" sz="2000" dirty="0"/>
              <a:t> </a:t>
            </a:r>
          </a:p>
          <a:p>
            <a:pPr marL="0" indent="0" algn="ctr">
              <a:buNone/>
            </a:pPr>
            <a:r>
              <a:rPr lang="en-US" sz="2000" dirty="0"/>
              <a:t>“ Analyze USDA and US Census data for food deserts, map its geographic locations and identify various correlations”</a:t>
            </a:r>
          </a:p>
          <a:p>
            <a:endParaRPr lang="en-US" u="sng" dirty="0"/>
          </a:p>
          <a:p>
            <a:endParaRPr lang="en-US" u="sng" dirty="0"/>
          </a:p>
          <a:p>
            <a:r>
              <a:rPr lang="en-US" sz="1400" u="sng" dirty="0"/>
              <a:t>Group 10 Team Members</a:t>
            </a:r>
          </a:p>
          <a:p>
            <a:pPr marL="0" indent="0">
              <a:buNone/>
            </a:pPr>
            <a:r>
              <a:rPr lang="en-US" sz="1400" dirty="0"/>
              <a:t>Katy Fuentes</a:t>
            </a:r>
          </a:p>
          <a:p>
            <a:pPr marL="0" indent="0">
              <a:buNone/>
            </a:pPr>
            <a:r>
              <a:rPr lang="en-US" sz="1400" dirty="0"/>
              <a:t>Jana Warri</a:t>
            </a:r>
          </a:p>
          <a:p>
            <a:pPr marL="0" indent="0">
              <a:buNone/>
            </a:pPr>
            <a:r>
              <a:rPr lang="en-US" sz="1400" dirty="0"/>
              <a:t>Igor </a:t>
            </a:r>
            <a:r>
              <a:rPr lang="en-US" sz="1400" dirty="0" err="1"/>
              <a:t>Pavlunin</a:t>
            </a:r>
            <a:endParaRPr lang="en-US" sz="1400" dirty="0"/>
          </a:p>
          <a:p>
            <a:pPr marL="0" indent="0">
              <a:buNone/>
            </a:pPr>
            <a:r>
              <a:rPr lang="en-US" sz="1400" dirty="0" err="1"/>
              <a:t>Oluwadamilare</a:t>
            </a:r>
            <a:r>
              <a:rPr lang="en-US" sz="1400" dirty="0"/>
              <a:t> </a:t>
            </a:r>
            <a:r>
              <a:rPr lang="en-US" sz="1400" dirty="0" err="1"/>
              <a:t>Alade</a:t>
            </a:r>
            <a:endParaRPr lang="en-US" sz="1400" dirty="0"/>
          </a:p>
          <a:p>
            <a:pPr marL="0" indent="0">
              <a:buNone/>
            </a:pPr>
            <a:r>
              <a:rPr lang="en-US" sz="1400" dirty="0"/>
              <a:t>Hardik Vadel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30309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32" y="1552397"/>
            <a:ext cx="11262865" cy="3654081"/>
          </a:xfrm>
        </p:spPr>
        <p:txBody>
          <a:bodyPr vert="horz" lIns="91440" tIns="45720" rIns="91440" bIns="45720" rtlCol="0" anchor="ctr">
            <a:normAutofit/>
          </a:bodyPr>
          <a:lstStyle/>
          <a:p>
            <a:pPr algn="ctr"/>
            <a:r>
              <a:rPr lang="en-US" sz="5400" dirty="0">
                <a:solidFill>
                  <a:schemeClr val="tx2"/>
                </a:solidFill>
              </a:rPr>
              <a:t>food deserts &amp; Chronic conditions</a:t>
            </a:r>
          </a:p>
        </p:txBody>
      </p:sp>
    </p:spTree>
    <p:extLst>
      <p:ext uri="{BB962C8B-B14F-4D97-AF65-F5344CB8AC3E}">
        <p14:creationId xmlns:p14="http://schemas.microsoft.com/office/powerpoint/2010/main" val="3665403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9BE7E-CAB6-4F50-8C23-F7B23BC3247D}"/>
              </a:ext>
            </a:extLst>
          </p:cNvPr>
          <p:cNvSpPr>
            <a:spLocks noGrp="1"/>
          </p:cNvSpPr>
          <p:nvPr>
            <p:ph type="title"/>
          </p:nvPr>
        </p:nvSpPr>
        <p:spPr/>
        <p:txBody>
          <a:bodyPr>
            <a:normAutofit/>
          </a:bodyPr>
          <a:lstStyle/>
          <a:p>
            <a:pPr algn="ctr"/>
            <a:r>
              <a:rPr lang="en-US" dirty="0"/>
              <a:t>FOOD Deserts and Chronic conditions</a:t>
            </a:r>
            <a:br>
              <a:rPr lang="en-US" dirty="0"/>
            </a:br>
            <a:r>
              <a:rPr lang="en-US" dirty="0"/>
              <a:t>Overview</a:t>
            </a:r>
          </a:p>
        </p:txBody>
      </p:sp>
      <p:sp>
        <p:nvSpPr>
          <p:cNvPr id="3" name="Content Placeholder 2">
            <a:extLst>
              <a:ext uri="{FF2B5EF4-FFF2-40B4-BE49-F238E27FC236}">
                <a16:creationId xmlns:a16="http://schemas.microsoft.com/office/drawing/2014/main" id="{823EFA2F-C4C9-40E4-BAEC-FBA4C4264E9E}"/>
              </a:ext>
            </a:extLst>
          </p:cNvPr>
          <p:cNvSpPr>
            <a:spLocks noGrp="1"/>
          </p:cNvSpPr>
          <p:nvPr>
            <p:ph idx="1"/>
          </p:nvPr>
        </p:nvSpPr>
        <p:spPr/>
        <p:txBody>
          <a:bodyPr/>
          <a:lstStyle/>
          <a:p>
            <a:r>
              <a:rPr lang="en-US" dirty="0"/>
              <a:t>Objective is to verify if a connection exists between chronic conditions across food deserts by correlating Medicare spending as a proxy for the prevalence of chronic conditions</a:t>
            </a:r>
          </a:p>
          <a:p>
            <a:r>
              <a:rPr lang="en-US" dirty="0"/>
              <a:t>Primary data source 2015 Gazetteer Files linked to the 2010 Census</a:t>
            </a:r>
          </a:p>
          <a:p>
            <a:r>
              <a:rPr lang="en-US" dirty="0"/>
              <a:t>Secondary data source Data Centers for Medicare &amp; Medicaid Services spending on 21 chronic conditions </a:t>
            </a:r>
          </a:p>
          <a:p>
            <a:pPr lvl="1"/>
            <a:r>
              <a:rPr lang="en-US" dirty="0"/>
              <a:t>Accounts for actual Medicare spending per capita for claims processed in 2015</a:t>
            </a:r>
          </a:p>
          <a:p>
            <a:pPr lvl="2"/>
            <a:r>
              <a:rPr lang="en-US" dirty="0"/>
              <a:t>Medicare beneficiaries with any of the specific conditions presented may have other health conditions that contribute to their Medicare utilization and spending amounts</a:t>
            </a:r>
          </a:p>
          <a:p>
            <a:pPr lvl="2"/>
            <a:endParaRPr lang="en-US" dirty="0"/>
          </a:p>
          <a:p>
            <a:pPr lvl="2"/>
            <a:endParaRPr lang="en-US" dirty="0"/>
          </a:p>
          <a:p>
            <a:pPr lvl="2"/>
            <a:endParaRPr lang="en-US" dirty="0"/>
          </a:p>
        </p:txBody>
      </p:sp>
    </p:spTree>
    <p:extLst>
      <p:ext uri="{BB962C8B-B14F-4D97-AF65-F5344CB8AC3E}">
        <p14:creationId xmlns:p14="http://schemas.microsoft.com/office/powerpoint/2010/main" val="3008831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1CD31-082D-4D19-89D9-97D3D4CBFD82}"/>
              </a:ext>
            </a:extLst>
          </p:cNvPr>
          <p:cNvSpPr>
            <a:spLocks noGrp="1"/>
          </p:cNvSpPr>
          <p:nvPr>
            <p:ph type="title"/>
          </p:nvPr>
        </p:nvSpPr>
        <p:spPr/>
        <p:txBody>
          <a:bodyPr/>
          <a:lstStyle/>
          <a:p>
            <a:pPr algn="ctr"/>
            <a:r>
              <a:rPr lang="en-US" dirty="0"/>
              <a:t>FOOD Deserts and Chronic conditions</a:t>
            </a:r>
            <a:br>
              <a:rPr lang="en-US" dirty="0"/>
            </a:br>
            <a:r>
              <a:rPr lang="en-US" dirty="0"/>
              <a:t>Limitations</a:t>
            </a:r>
          </a:p>
        </p:txBody>
      </p:sp>
      <p:sp>
        <p:nvSpPr>
          <p:cNvPr id="4" name="Content Placeholder 3">
            <a:extLst>
              <a:ext uri="{FF2B5EF4-FFF2-40B4-BE49-F238E27FC236}">
                <a16:creationId xmlns:a16="http://schemas.microsoft.com/office/drawing/2014/main" id="{69C9860F-E893-48AA-A495-B1116D9A86E7}"/>
              </a:ext>
            </a:extLst>
          </p:cNvPr>
          <p:cNvSpPr>
            <a:spLocks noGrp="1"/>
          </p:cNvSpPr>
          <p:nvPr>
            <p:ph idx="1"/>
          </p:nvPr>
        </p:nvSpPr>
        <p:spPr>
          <a:xfrm>
            <a:off x="581192" y="1863970"/>
            <a:ext cx="11029615" cy="4695092"/>
          </a:xfrm>
        </p:spPr>
        <p:txBody>
          <a:bodyPr/>
          <a:lstStyle/>
          <a:p>
            <a:r>
              <a:rPr lang="en-US" dirty="0"/>
              <a:t>Data exists for 21 chronic condition categories however analysis was performed on Depression, Diabetes, Cancer, national totals, and state summary statistics</a:t>
            </a:r>
          </a:p>
          <a:p>
            <a:r>
              <a:rPr lang="en-US" dirty="0"/>
              <a:t>Medicare state and county information was segmented by individual county tract whereas Census information includes multiple county tracts</a:t>
            </a:r>
          </a:p>
          <a:p>
            <a:pPr lvl="2"/>
            <a:r>
              <a:rPr lang="en-US" sz="1600" dirty="0"/>
              <a:t>Several issues with merging the data and proper data types</a:t>
            </a:r>
          </a:p>
          <a:p>
            <a:pPr lvl="2"/>
            <a:r>
              <a:rPr lang="en-US" sz="1600" dirty="0"/>
              <a:t>Grouped data by Census county and state</a:t>
            </a:r>
          </a:p>
          <a:p>
            <a:pPr lvl="2"/>
            <a:r>
              <a:rPr lang="en-US" sz="1600" dirty="0"/>
              <a:t>Food desert are ranked with scores of 1 through 3, with 3 being the highest/worst</a:t>
            </a:r>
          </a:p>
          <a:p>
            <a:pPr lvl="2"/>
            <a:endParaRPr lang="en-US" sz="1600" dirty="0"/>
          </a:p>
          <a:p>
            <a:pPr lvl="2"/>
            <a:endParaRPr lang="en-US" sz="1600" dirty="0"/>
          </a:p>
          <a:p>
            <a:pPr lvl="2"/>
            <a:endParaRPr lang="en-US" dirty="0"/>
          </a:p>
          <a:p>
            <a:endParaRPr lang="en-US" dirty="0"/>
          </a:p>
        </p:txBody>
      </p:sp>
    </p:spTree>
    <p:extLst>
      <p:ext uri="{BB962C8B-B14F-4D97-AF65-F5344CB8AC3E}">
        <p14:creationId xmlns:p14="http://schemas.microsoft.com/office/powerpoint/2010/main" val="1839566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2178-A233-4DC7-8090-93D6AC87FD2C}"/>
              </a:ext>
            </a:extLst>
          </p:cNvPr>
          <p:cNvSpPr>
            <a:spLocks noGrp="1"/>
          </p:cNvSpPr>
          <p:nvPr>
            <p:ph type="title"/>
          </p:nvPr>
        </p:nvSpPr>
        <p:spPr/>
        <p:txBody>
          <a:bodyPr/>
          <a:lstStyle/>
          <a:p>
            <a:pPr algn="ctr"/>
            <a:r>
              <a:rPr lang="en-US" dirty="0"/>
              <a:t>FOOD Deserts and Chronic conditions</a:t>
            </a:r>
            <a:br>
              <a:rPr lang="en-US" dirty="0"/>
            </a:br>
            <a:r>
              <a:rPr lang="en-US" dirty="0"/>
              <a:t>Depression Analysis</a:t>
            </a:r>
          </a:p>
        </p:txBody>
      </p:sp>
      <p:pic>
        <p:nvPicPr>
          <p:cNvPr id="5" name="Picture 4">
            <a:extLst>
              <a:ext uri="{FF2B5EF4-FFF2-40B4-BE49-F238E27FC236}">
                <a16:creationId xmlns:a16="http://schemas.microsoft.com/office/drawing/2014/main" id="{DFC8BA93-321C-47B1-A90E-6368F305ED41}"/>
              </a:ext>
            </a:extLst>
          </p:cNvPr>
          <p:cNvPicPr>
            <a:picLocks noChangeAspect="1"/>
          </p:cNvPicPr>
          <p:nvPr/>
        </p:nvPicPr>
        <p:blipFill>
          <a:blip r:embed="rId2"/>
          <a:stretch>
            <a:fillRect/>
          </a:stretch>
        </p:blipFill>
        <p:spPr>
          <a:xfrm>
            <a:off x="6320790" y="1812368"/>
            <a:ext cx="5440680" cy="4120366"/>
          </a:xfrm>
          <a:prstGeom prst="rect">
            <a:avLst/>
          </a:prstGeom>
        </p:spPr>
      </p:pic>
      <p:pic>
        <p:nvPicPr>
          <p:cNvPr id="7" name="Picture 6">
            <a:extLst>
              <a:ext uri="{FF2B5EF4-FFF2-40B4-BE49-F238E27FC236}">
                <a16:creationId xmlns:a16="http://schemas.microsoft.com/office/drawing/2014/main" id="{3994F4E0-E6FC-47B3-846E-2268B0655B75}"/>
              </a:ext>
            </a:extLst>
          </p:cNvPr>
          <p:cNvPicPr>
            <a:picLocks noChangeAspect="1"/>
          </p:cNvPicPr>
          <p:nvPr/>
        </p:nvPicPr>
        <p:blipFill>
          <a:blip r:embed="rId3"/>
          <a:stretch>
            <a:fillRect/>
          </a:stretch>
        </p:blipFill>
        <p:spPr>
          <a:xfrm>
            <a:off x="526791" y="1812368"/>
            <a:ext cx="5569209" cy="4167072"/>
          </a:xfrm>
          <a:prstGeom prst="rect">
            <a:avLst/>
          </a:prstGeom>
        </p:spPr>
      </p:pic>
    </p:spTree>
    <p:extLst>
      <p:ext uri="{BB962C8B-B14F-4D97-AF65-F5344CB8AC3E}">
        <p14:creationId xmlns:p14="http://schemas.microsoft.com/office/powerpoint/2010/main" val="1884138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15464-6543-4A7B-96C1-1A4DC2475FCE}"/>
              </a:ext>
            </a:extLst>
          </p:cNvPr>
          <p:cNvSpPr>
            <a:spLocks noGrp="1"/>
          </p:cNvSpPr>
          <p:nvPr>
            <p:ph type="title"/>
          </p:nvPr>
        </p:nvSpPr>
        <p:spPr/>
        <p:txBody>
          <a:bodyPr/>
          <a:lstStyle/>
          <a:p>
            <a:pPr algn="ctr"/>
            <a:r>
              <a:rPr lang="en-US" dirty="0"/>
              <a:t>FOOD Deserts and Chronic conditions</a:t>
            </a:r>
            <a:br>
              <a:rPr lang="en-US" dirty="0"/>
            </a:br>
            <a:r>
              <a:rPr lang="en-US" dirty="0"/>
              <a:t>Cancer Analysis</a:t>
            </a:r>
          </a:p>
        </p:txBody>
      </p:sp>
      <p:sp>
        <p:nvSpPr>
          <p:cNvPr id="3" name="Content Placeholder 2">
            <a:extLst>
              <a:ext uri="{FF2B5EF4-FFF2-40B4-BE49-F238E27FC236}">
                <a16:creationId xmlns:a16="http://schemas.microsoft.com/office/drawing/2014/main" id="{B1522307-F33D-4064-83D2-1FEDC719876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AA06531E-47F5-4A82-A7BA-1535F00A341F}"/>
              </a:ext>
            </a:extLst>
          </p:cNvPr>
          <p:cNvPicPr>
            <a:picLocks noChangeAspect="1"/>
          </p:cNvPicPr>
          <p:nvPr/>
        </p:nvPicPr>
        <p:blipFill>
          <a:blip r:embed="rId2"/>
          <a:stretch>
            <a:fillRect/>
          </a:stretch>
        </p:blipFill>
        <p:spPr>
          <a:xfrm>
            <a:off x="581192" y="1912185"/>
            <a:ext cx="5381458" cy="3922706"/>
          </a:xfrm>
          <a:prstGeom prst="rect">
            <a:avLst/>
          </a:prstGeom>
        </p:spPr>
      </p:pic>
      <p:pic>
        <p:nvPicPr>
          <p:cNvPr id="7" name="Picture 6">
            <a:extLst>
              <a:ext uri="{FF2B5EF4-FFF2-40B4-BE49-F238E27FC236}">
                <a16:creationId xmlns:a16="http://schemas.microsoft.com/office/drawing/2014/main" id="{3186E9DF-687E-4836-9B11-6EC48D85222D}"/>
              </a:ext>
            </a:extLst>
          </p:cNvPr>
          <p:cNvPicPr>
            <a:picLocks noChangeAspect="1"/>
          </p:cNvPicPr>
          <p:nvPr/>
        </p:nvPicPr>
        <p:blipFill>
          <a:blip r:embed="rId3"/>
          <a:stretch>
            <a:fillRect/>
          </a:stretch>
        </p:blipFill>
        <p:spPr>
          <a:xfrm>
            <a:off x="6229350" y="1912185"/>
            <a:ext cx="5381458" cy="4029400"/>
          </a:xfrm>
          <a:prstGeom prst="rect">
            <a:avLst/>
          </a:prstGeom>
        </p:spPr>
      </p:pic>
    </p:spTree>
    <p:extLst>
      <p:ext uri="{BB962C8B-B14F-4D97-AF65-F5344CB8AC3E}">
        <p14:creationId xmlns:p14="http://schemas.microsoft.com/office/powerpoint/2010/main" val="1935675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15464-6543-4A7B-96C1-1A4DC2475FCE}"/>
              </a:ext>
            </a:extLst>
          </p:cNvPr>
          <p:cNvSpPr>
            <a:spLocks noGrp="1"/>
          </p:cNvSpPr>
          <p:nvPr>
            <p:ph type="title"/>
          </p:nvPr>
        </p:nvSpPr>
        <p:spPr/>
        <p:txBody>
          <a:bodyPr/>
          <a:lstStyle/>
          <a:p>
            <a:pPr algn="ctr"/>
            <a:r>
              <a:rPr lang="en-US" dirty="0"/>
              <a:t>FOOD Deserts and Chronic conditions</a:t>
            </a:r>
            <a:br>
              <a:rPr lang="en-US" dirty="0"/>
            </a:br>
            <a:r>
              <a:rPr lang="en-US" dirty="0"/>
              <a:t>Diabetes Analysis</a:t>
            </a:r>
          </a:p>
        </p:txBody>
      </p:sp>
      <p:sp>
        <p:nvSpPr>
          <p:cNvPr id="3" name="Content Placeholder 2">
            <a:extLst>
              <a:ext uri="{FF2B5EF4-FFF2-40B4-BE49-F238E27FC236}">
                <a16:creationId xmlns:a16="http://schemas.microsoft.com/office/drawing/2014/main" id="{B1522307-F33D-4064-83D2-1FEDC719876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4E1AE5D4-6A6A-49EF-8B3A-3EDD4228D58A}"/>
              </a:ext>
            </a:extLst>
          </p:cNvPr>
          <p:cNvPicPr>
            <a:picLocks noChangeAspect="1"/>
          </p:cNvPicPr>
          <p:nvPr/>
        </p:nvPicPr>
        <p:blipFill>
          <a:blip r:embed="rId2"/>
          <a:stretch>
            <a:fillRect/>
          </a:stretch>
        </p:blipFill>
        <p:spPr>
          <a:xfrm>
            <a:off x="466892" y="1856718"/>
            <a:ext cx="5282396" cy="4126870"/>
          </a:xfrm>
          <a:prstGeom prst="rect">
            <a:avLst/>
          </a:prstGeom>
        </p:spPr>
      </p:pic>
      <p:pic>
        <p:nvPicPr>
          <p:cNvPr id="9" name="Picture 8">
            <a:extLst>
              <a:ext uri="{FF2B5EF4-FFF2-40B4-BE49-F238E27FC236}">
                <a16:creationId xmlns:a16="http://schemas.microsoft.com/office/drawing/2014/main" id="{AF47C91B-F52A-456F-B6F2-FDE56D54ECAA}"/>
              </a:ext>
            </a:extLst>
          </p:cNvPr>
          <p:cNvPicPr>
            <a:picLocks noChangeAspect="1"/>
          </p:cNvPicPr>
          <p:nvPr/>
        </p:nvPicPr>
        <p:blipFill>
          <a:blip r:embed="rId3"/>
          <a:stretch>
            <a:fillRect/>
          </a:stretch>
        </p:blipFill>
        <p:spPr>
          <a:xfrm>
            <a:off x="6000750" y="1851708"/>
            <a:ext cx="5724357" cy="4126870"/>
          </a:xfrm>
          <a:prstGeom prst="rect">
            <a:avLst/>
          </a:prstGeom>
        </p:spPr>
      </p:pic>
    </p:spTree>
    <p:extLst>
      <p:ext uri="{BB962C8B-B14F-4D97-AF65-F5344CB8AC3E}">
        <p14:creationId xmlns:p14="http://schemas.microsoft.com/office/powerpoint/2010/main" val="57674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6AA0-1D98-4ECB-BBAB-0A9D3659C30A}"/>
              </a:ext>
            </a:extLst>
          </p:cNvPr>
          <p:cNvSpPr>
            <a:spLocks noGrp="1"/>
          </p:cNvSpPr>
          <p:nvPr>
            <p:ph type="title"/>
          </p:nvPr>
        </p:nvSpPr>
        <p:spPr/>
        <p:txBody>
          <a:bodyPr/>
          <a:lstStyle/>
          <a:p>
            <a:pPr algn="ctr"/>
            <a:r>
              <a:rPr lang="en-US" dirty="0"/>
              <a:t>FOOD Deserts and Chronic conditions</a:t>
            </a:r>
            <a:br>
              <a:rPr lang="en-US" dirty="0"/>
            </a:br>
            <a:r>
              <a:rPr lang="en-US" dirty="0"/>
              <a:t>Virginia Analysis</a:t>
            </a:r>
          </a:p>
        </p:txBody>
      </p:sp>
      <p:sp>
        <p:nvSpPr>
          <p:cNvPr id="3" name="Content Placeholder 2">
            <a:extLst>
              <a:ext uri="{FF2B5EF4-FFF2-40B4-BE49-F238E27FC236}">
                <a16:creationId xmlns:a16="http://schemas.microsoft.com/office/drawing/2014/main" id="{DF872EAD-AB49-4EBC-956A-3EF0F638D8C7}"/>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12" name="Group 11">
            <a:extLst>
              <a:ext uri="{FF2B5EF4-FFF2-40B4-BE49-F238E27FC236}">
                <a16:creationId xmlns:a16="http://schemas.microsoft.com/office/drawing/2014/main" id="{70116652-9A1F-4070-A4E4-E63FAABF19B9}"/>
              </a:ext>
            </a:extLst>
          </p:cNvPr>
          <p:cNvGrpSpPr/>
          <p:nvPr/>
        </p:nvGrpSpPr>
        <p:grpSpPr>
          <a:xfrm>
            <a:off x="3405647" y="1784782"/>
            <a:ext cx="5380704" cy="4858838"/>
            <a:chOff x="4244135" y="408993"/>
            <a:chExt cx="5585512" cy="6183562"/>
          </a:xfrm>
        </p:grpSpPr>
        <p:pic>
          <p:nvPicPr>
            <p:cNvPr id="5" name="Picture 4">
              <a:extLst>
                <a:ext uri="{FF2B5EF4-FFF2-40B4-BE49-F238E27FC236}">
                  <a16:creationId xmlns:a16="http://schemas.microsoft.com/office/drawing/2014/main" id="{823ED2CE-3FF9-463E-B0CC-CC3E750666C2}"/>
                </a:ext>
              </a:extLst>
            </p:cNvPr>
            <p:cNvPicPr>
              <a:picLocks noChangeAspect="1"/>
            </p:cNvPicPr>
            <p:nvPr/>
          </p:nvPicPr>
          <p:blipFill rotWithShape="1">
            <a:blip r:embed="rId2"/>
            <a:srcRect t="28228"/>
            <a:stretch/>
          </p:blipFill>
          <p:spPr>
            <a:xfrm>
              <a:off x="4428218" y="4555066"/>
              <a:ext cx="5401429" cy="2037489"/>
            </a:xfrm>
            <a:prstGeom prst="rect">
              <a:avLst/>
            </a:prstGeom>
          </p:spPr>
        </p:pic>
        <p:pic>
          <p:nvPicPr>
            <p:cNvPr id="11" name="Picture 10">
              <a:extLst>
                <a:ext uri="{FF2B5EF4-FFF2-40B4-BE49-F238E27FC236}">
                  <a16:creationId xmlns:a16="http://schemas.microsoft.com/office/drawing/2014/main" id="{EC5F3302-1CB9-406C-A21D-963FCDC0EA49}"/>
                </a:ext>
              </a:extLst>
            </p:cNvPr>
            <p:cNvPicPr>
              <a:picLocks noChangeAspect="1"/>
            </p:cNvPicPr>
            <p:nvPr/>
          </p:nvPicPr>
          <p:blipFill>
            <a:blip r:embed="rId3"/>
            <a:stretch>
              <a:fillRect/>
            </a:stretch>
          </p:blipFill>
          <p:spPr>
            <a:xfrm>
              <a:off x="4244135" y="408993"/>
              <a:ext cx="5272398" cy="4163006"/>
            </a:xfrm>
            <a:prstGeom prst="rect">
              <a:avLst/>
            </a:prstGeom>
          </p:spPr>
        </p:pic>
      </p:grpSp>
    </p:spTree>
    <p:extLst>
      <p:ext uri="{BB962C8B-B14F-4D97-AF65-F5344CB8AC3E}">
        <p14:creationId xmlns:p14="http://schemas.microsoft.com/office/powerpoint/2010/main" val="2193586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6AA0-1D98-4ECB-BBAB-0A9D3659C30A}"/>
              </a:ext>
            </a:extLst>
          </p:cNvPr>
          <p:cNvSpPr>
            <a:spLocks noGrp="1"/>
          </p:cNvSpPr>
          <p:nvPr>
            <p:ph type="title"/>
          </p:nvPr>
        </p:nvSpPr>
        <p:spPr/>
        <p:txBody>
          <a:bodyPr/>
          <a:lstStyle/>
          <a:p>
            <a:pPr algn="ctr"/>
            <a:r>
              <a:rPr lang="en-US" dirty="0"/>
              <a:t>FOOD Deserts and Chronic conditions</a:t>
            </a:r>
            <a:br>
              <a:rPr lang="en-US" dirty="0"/>
            </a:br>
            <a:r>
              <a:rPr lang="en-US" dirty="0"/>
              <a:t>National Analysis</a:t>
            </a:r>
          </a:p>
        </p:txBody>
      </p:sp>
      <p:sp>
        <p:nvSpPr>
          <p:cNvPr id="3" name="Content Placeholder 2">
            <a:extLst>
              <a:ext uri="{FF2B5EF4-FFF2-40B4-BE49-F238E27FC236}">
                <a16:creationId xmlns:a16="http://schemas.microsoft.com/office/drawing/2014/main" id="{DF872EAD-AB49-4EBC-956A-3EF0F638D8C7}"/>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FF38E1A3-8FD1-48CA-90B6-EE2CECDCE5AD}"/>
              </a:ext>
            </a:extLst>
          </p:cNvPr>
          <p:cNvPicPr>
            <a:picLocks noChangeAspect="1"/>
          </p:cNvPicPr>
          <p:nvPr/>
        </p:nvPicPr>
        <p:blipFill>
          <a:blip r:embed="rId2"/>
          <a:stretch>
            <a:fillRect/>
          </a:stretch>
        </p:blipFill>
        <p:spPr>
          <a:xfrm>
            <a:off x="3200400" y="1855729"/>
            <a:ext cx="5317067" cy="4985338"/>
          </a:xfrm>
          <a:prstGeom prst="rect">
            <a:avLst/>
          </a:prstGeom>
        </p:spPr>
      </p:pic>
    </p:spTree>
    <p:extLst>
      <p:ext uri="{BB962C8B-B14F-4D97-AF65-F5344CB8AC3E}">
        <p14:creationId xmlns:p14="http://schemas.microsoft.com/office/powerpoint/2010/main" val="383427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5790B-AFB3-456A-AC6A-07C6E15A05D2}"/>
              </a:ext>
            </a:extLst>
          </p:cNvPr>
          <p:cNvSpPr>
            <a:spLocks noGrp="1"/>
          </p:cNvSpPr>
          <p:nvPr>
            <p:ph type="title"/>
          </p:nvPr>
        </p:nvSpPr>
        <p:spPr/>
        <p:txBody>
          <a:bodyPr/>
          <a:lstStyle/>
          <a:p>
            <a:pPr algn="ctr"/>
            <a:r>
              <a:rPr lang="en-US" dirty="0"/>
              <a:t>FOOD Deserts and Chronic conditions</a:t>
            </a:r>
            <a:br>
              <a:rPr lang="en-US" dirty="0"/>
            </a:br>
            <a:r>
              <a:rPr lang="en-US" dirty="0"/>
              <a:t>Conclusion</a:t>
            </a:r>
          </a:p>
        </p:txBody>
      </p:sp>
      <p:sp>
        <p:nvSpPr>
          <p:cNvPr id="3" name="Content Placeholder 2">
            <a:extLst>
              <a:ext uri="{FF2B5EF4-FFF2-40B4-BE49-F238E27FC236}">
                <a16:creationId xmlns:a16="http://schemas.microsoft.com/office/drawing/2014/main" id="{580D68AF-0057-466F-8DA8-3316895AE4CE}"/>
              </a:ext>
            </a:extLst>
          </p:cNvPr>
          <p:cNvSpPr>
            <a:spLocks noGrp="1"/>
          </p:cNvSpPr>
          <p:nvPr>
            <p:ph idx="1"/>
          </p:nvPr>
        </p:nvSpPr>
        <p:spPr>
          <a:xfrm>
            <a:off x="581192" y="2180496"/>
            <a:ext cx="11029615" cy="4318627"/>
          </a:xfrm>
        </p:spPr>
        <p:txBody>
          <a:bodyPr>
            <a:normAutofit fontScale="25000" lnSpcReduction="20000"/>
          </a:bodyPr>
          <a:lstStyle/>
          <a:p>
            <a:endParaRPr lang="en-US" dirty="0"/>
          </a:p>
          <a:p>
            <a:endParaRPr lang="en-US" dirty="0"/>
          </a:p>
          <a:p>
            <a:endParaRPr lang="en-US" dirty="0"/>
          </a:p>
          <a:p>
            <a:endParaRPr lang="en-US" dirty="0"/>
          </a:p>
          <a:p>
            <a:r>
              <a:rPr lang="en-US" sz="6400" dirty="0"/>
              <a:t>Depression</a:t>
            </a:r>
          </a:p>
          <a:p>
            <a:pPr lvl="1"/>
            <a:r>
              <a:rPr lang="en-US" sz="5600" dirty="0"/>
              <a:t>Spending is consistent in food desert categories 1 and 3</a:t>
            </a:r>
          </a:p>
          <a:p>
            <a:r>
              <a:rPr lang="en-US" sz="6400" dirty="0"/>
              <a:t>Cancer</a:t>
            </a:r>
          </a:p>
          <a:p>
            <a:pPr lvl="1"/>
            <a:r>
              <a:rPr lang="en-US" sz="5600" dirty="0"/>
              <a:t>Spending is higher in food desert category 3 versus 1</a:t>
            </a:r>
          </a:p>
          <a:p>
            <a:r>
              <a:rPr lang="en-US" sz="6400" dirty="0"/>
              <a:t>Diabetes</a:t>
            </a:r>
          </a:p>
          <a:p>
            <a:pPr lvl="1"/>
            <a:r>
              <a:rPr lang="en-US" sz="5400" dirty="0"/>
              <a:t>Food desert categories 1 and 3 both have a correlation coefficients of r</a:t>
            </a:r>
            <a:r>
              <a:rPr lang="en-US" sz="5400" baseline="30000" dirty="0"/>
              <a:t>2</a:t>
            </a:r>
            <a:r>
              <a:rPr lang="en-US" sz="5400" dirty="0"/>
              <a:t>=.66  </a:t>
            </a:r>
          </a:p>
          <a:p>
            <a:r>
              <a:rPr lang="en-US" sz="6400" dirty="0"/>
              <a:t>Other Data Findings</a:t>
            </a:r>
          </a:p>
          <a:p>
            <a:pPr lvl="1"/>
            <a:r>
              <a:rPr lang="en-US" sz="6200" dirty="0"/>
              <a:t>Virginia had the highest population and number of category 3 deserts</a:t>
            </a:r>
          </a:p>
          <a:p>
            <a:pPr lvl="1"/>
            <a:r>
              <a:rPr lang="en-US" sz="6200" dirty="0"/>
              <a:t>National spending by chronic condition is evenly </a:t>
            </a:r>
            <a:r>
              <a:rPr lang="en-US" sz="6400" dirty="0"/>
              <a:t>distributed between 3-6% </a:t>
            </a:r>
          </a:p>
          <a:p>
            <a:pPr lvl="2"/>
            <a:r>
              <a:rPr lang="en-US" sz="5000" dirty="0"/>
              <a:t>Outliers: Autism 1% and Stroke 7%</a:t>
            </a:r>
          </a:p>
          <a:p>
            <a:pPr lvl="1"/>
            <a:r>
              <a:rPr lang="en-US" sz="6200" dirty="0"/>
              <a:t>Nationwide category 3 food desert’s total median spending on Drug Abuse/Substance: $141,926</a:t>
            </a:r>
          </a:p>
          <a:p>
            <a:pPr lvl="1"/>
            <a:r>
              <a:rPr lang="en-US" sz="6200" dirty="0"/>
              <a:t>States median total spending on Ischemic Heart: $1,023,352</a:t>
            </a:r>
          </a:p>
          <a:p>
            <a:pPr lvl="2"/>
            <a:endParaRPr lang="en-US" sz="5200" dirty="0"/>
          </a:p>
          <a:p>
            <a:pPr lvl="1"/>
            <a:endParaRPr lang="en-US" sz="5600" dirty="0"/>
          </a:p>
          <a:p>
            <a:pPr marL="324000" lvl="1"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855393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32" y="1552397"/>
            <a:ext cx="11262865" cy="3654081"/>
          </a:xfrm>
        </p:spPr>
        <p:txBody>
          <a:bodyPr vert="horz" lIns="91440" tIns="45720" rIns="91440" bIns="45720" rtlCol="0" anchor="ctr">
            <a:normAutofit/>
          </a:bodyPr>
          <a:lstStyle/>
          <a:p>
            <a:pPr algn="ctr"/>
            <a:r>
              <a:rPr lang="en-US" sz="5400" dirty="0">
                <a:solidFill>
                  <a:schemeClr val="tx2"/>
                </a:solidFill>
              </a:rPr>
              <a:t>Poverty rates in food deserts </a:t>
            </a:r>
          </a:p>
        </p:txBody>
      </p:sp>
    </p:spTree>
    <p:extLst>
      <p:ext uri="{BB962C8B-B14F-4D97-AF65-F5344CB8AC3E}">
        <p14:creationId xmlns:p14="http://schemas.microsoft.com/office/powerpoint/2010/main" val="384879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Contents</a:t>
            </a:r>
          </a:p>
        </p:txBody>
      </p:sp>
      <p:sp>
        <p:nvSpPr>
          <p:cNvPr id="3" name="Content Placeholder 2"/>
          <p:cNvSpPr>
            <a:spLocks noGrp="1"/>
          </p:cNvSpPr>
          <p:nvPr>
            <p:ph type="body" idx="1"/>
          </p:nvPr>
        </p:nvSpPr>
        <p:spPr>
          <a:xfrm>
            <a:off x="5155905" y="1113764"/>
            <a:ext cx="6108179" cy="4624327"/>
          </a:xfrm>
        </p:spPr>
        <p:txBody>
          <a:bodyPr anchor="ctr">
            <a:normAutofit/>
          </a:bodyPr>
          <a:lstStyle/>
          <a:p>
            <a:pPr>
              <a:lnSpc>
                <a:spcPct val="90000"/>
              </a:lnSpc>
            </a:pPr>
            <a:endParaRPr lang="en-US" sz="1500" dirty="0"/>
          </a:p>
          <a:p>
            <a:pPr marL="0" indent="0">
              <a:lnSpc>
                <a:spcPct val="90000"/>
              </a:lnSpc>
              <a:buNone/>
            </a:pPr>
            <a:r>
              <a:rPr lang="en-US" sz="1500" dirty="0"/>
              <a:t>FOOD DESERTS </a:t>
            </a:r>
          </a:p>
          <a:p>
            <a:pPr>
              <a:lnSpc>
                <a:spcPct val="90000"/>
              </a:lnSpc>
            </a:pPr>
            <a:r>
              <a:rPr lang="en-US" sz="1500" dirty="0"/>
              <a:t>What are food deserts and why study them?</a:t>
            </a:r>
          </a:p>
          <a:p>
            <a:pPr>
              <a:lnSpc>
                <a:spcPct val="90000"/>
              </a:lnSpc>
            </a:pPr>
            <a:r>
              <a:rPr lang="en-US" sz="1500" dirty="0"/>
              <a:t>Food Deserts in the US - </a:t>
            </a:r>
            <a:r>
              <a:rPr lang="en-US" sz="1500" dirty="0" err="1"/>
              <a:t>Geomap</a:t>
            </a:r>
            <a:endParaRPr lang="en-US" sz="1500" dirty="0"/>
          </a:p>
          <a:p>
            <a:pPr>
              <a:lnSpc>
                <a:spcPct val="90000"/>
              </a:lnSpc>
            </a:pPr>
            <a:r>
              <a:rPr lang="en-US" sz="1500" dirty="0"/>
              <a:t>Some facts</a:t>
            </a:r>
          </a:p>
          <a:p>
            <a:pPr>
              <a:lnSpc>
                <a:spcPct val="90000"/>
              </a:lnSpc>
            </a:pPr>
            <a:endParaRPr lang="en-US" sz="1500" dirty="0"/>
          </a:p>
          <a:p>
            <a:pPr marL="0" indent="0">
              <a:lnSpc>
                <a:spcPct val="90000"/>
              </a:lnSpc>
              <a:buNone/>
            </a:pPr>
            <a:r>
              <a:rPr lang="en-US" sz="1500" dirty="0"/>
              <a:t>FOOD DESERTS AND CORRELATIONS</a:t>
            </a:r>
          </a:p>
          <a:p>
            <a:pPr>
              <a:lnSpc>
                <a:spcPct val="90000"/>
              </a:lnSpc>
            </a:pPr>
            <a:r>
              <a:rPr lang="en-US" sz="1500" dirty="0"/>
              <a:t>Food Deserts and SNAP Benefits</a:t>
            </a:r>
          </a:p>
          <a:p>
            <a:pPr>
              <a:lnSpc>
                <a:spcPct val="90000"/>
              </a:lnSpc>
            </a:pPr>
            <a:r>
              <a:rPr lang="en-US" sz="1500" dirty="0"/>
              <a:t>Housing Units without Vehicle (HUWV) in food deserts (FD)</a:t>
            </a:r>
          </a:p>
          <a:p>
            <a:pPr>
              <a:lnSpc>
                <a:spcPct val="90000"/>
              </a:lnSpc>
            </a:pPr>
            <a:r>
              <a:rPr lang="en-US" sz="1500" dirty="0"/>
              <a:t>Food Deserts and Chronic Conditions</a:t>
            </a:r>
          </a:p>
          <a:p>
            <a:pPr>
              <a:lnSpc>
                <a:spcPct val="90000"/>
              </a:lnSpc>
            </a:pPr>
            <a:r>
              <a:rPr lang="en-US" sz="1500" dirty="0"/>
              <a:t>Food Deserts and Poverty rates </a:t>
            </a:r>
          </a:p>
          <a:p>
            <a:pPr>
              <a:lnSpc>
                <a:spcPct val="90000"/>
              </a:lnSpc>
            </a:pPr>
            <a:r>
              <a:rPr lang="en-US" sz="1500" dirty="0"/>
              <a:t>Food Deserts and Median Income </a:t>
            </a:r>
          </a:p>
          <a:p>
            <a:pPr marL="0" indent="0">
              <a:lnSpc>
                <a:spcPct val="90000"/>
              </a:lnSpc>
              <a:buNone/>
            </a:pPr>
            <a:endParaRPr lang="en-US" sz="1500" dirty="0"/>
          </a:p>
        </p:txBody>
      </p:sp>
    </p:spTree>
    <p:extLst>
      <p:ext uri="{BB962C8B-B14F-4D97-AF65-F5344CB8AC3E}">
        <p14:creationId xmlns:p14="http://schemas.microsoft.com/office/powerpoint/2010/main" val="2873745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B5BD-B814-4370-8285-E2BACA492CFF}"/>
              </a:ext>
            </a:extLst>
          </p:cNvPr>
          <p:cNvSpPr>
            <a:spLocks noGrp="1"/>
          </p:cNvSpPr>
          <p:nvPr>
            <p:ph type="title"/>
          </p:nvPr>
        </p:nvSpPr>
        <p:spPr/>
        <p:txBody>
          <a:bodyPr/>
          <a:lstStyle/>
          <a:p>
            <a:pPr algn="ctr"/>
            <a:r>
              <a:rPr lang="en-US" dirty="0"/>
              <a:t>Poverty Rate in food deserts</a:t>
            </a:r>
            <a:br>
              <a:rPr lang="en-US" dirty="0"/>
            </a:br>
            <a:r>
              <a:rPr lang="en-US" dirty="0"/>
              <a:t>Overview</a:t>
            </a:r>
          </a:p>
        </p:txBody>
      </p:sp>
      <p:sp>
        <p:nvSpPr>
          <p:cNvPr id="3" name="Content Placeholder 2">
            <a:extLst>
              <a:ext uri="{FF2B5EF4-FFF2-40B4-BE49-F238E27FC236}">
                <a16:creationId xmlns:a16="http://schemas.microsoft.com/office/drawing/2014/main" id="{DCF6FC5E-E913-4C89-A5AB-52C6CE59A911}"/>
              </a:ext>
            </a:extLst>
          </p:cNvPr>
          <p:cNvSpPr>
            <a:spLocks noGrp="1"/>
          </p:cNvSpPr>
          <p:nvPr>
            <p:ph idx="1"/>
          </p:nvPr>
        </p:nvSpPr>
        <p:spPr/>
        <p:txBody>
          <a:bodyPr/>
          <a:lstStyle/>
          <a:p>
            <a:r>
              <a:rPr lang="en-US" dirty="0"/>
              <a:t>Objective is to verify if a connection exists between deserts and the poverty rate in a given state by correlating the National food desert rating by the CDC and the median family income of the inhabitant</a:t>
            </a:r>
          </a:p>
          <a:p>
            <a:r>
              <a:rPr lang="en-US" dirty="0"/>
              <a:t>Data source 2015 Gazetteer Files linked to the 2010 Census</a:t>
            </a:r>
          </a:p>
          <a:p>
            <a:pPr marL="0" indent="0">
              <a:buNone/>
            </a:pPr>
            <a:endParaRPr lang="en-US" dirty="0"/>
          </a:p>
        </p:txBody>
      </p:sp>
    </p:spTree>
    <p:extLst>
      <p:ext uri="{BB962C8B-B14F-4D97-AF65-F5344CB8AC3E}">
        <p14:creationId xmlns:p14="http://schemas.microsoft.com/office/powerpoint/2010/main" val="3145848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BE16B-DD3B-405E-A4C1-0302EAE2A892}"/>
              </a:ext>
            </a:extLst>
          </p:cNvPr>
          <p:cNvSpPr>
            <a:spLocks noGrp="1"/>
          </p:cNvSpPr>
          <p:nvPr>
            <p:ph type="title"/>
          </p:nvPr>
        </p:nvSpPr>
        <p:spPr/>
        <p:txBody>
          <a:bodyPr/>
          <a:lstStyle/>
          <a:p>
            <a:pPr algn="ctr"/>
            <a:r>
              <a:rPr lang="en-US" dirty="0"/>
              <a:t>FOOD Deserts and Poverty Rate</a:t>
            </a:r>
            <a:br>
              <a:rPr lang="en-US" dirty="0"/>
            </a:br>
            <a:r>
              <a:rPr lang="en-US" dirty="0"/>
              <a:t>Limitations</a:t>
            </a:r>
          </a:p>
        </p:txBody>
      </p:sp>
      <p:sp>
        <p:nvSpPr>
          <p:cNvPr id="3" name="Content Placeholder 2">
            <a:extLst>
              <a:ext uri="{FF2B5EF4-FFF2-40B4-BE49-F238E27FC236}">
                <a16:creationId xmlns:a16="http://schemas.microsoft.com/office/drawing/2014/main" id="{09ACA032-C989-44CA-8D3C-F3917758955D}"/>
              </a:ext>
            </a:extLst>
          </p:cNvPr>
          <p:cNvSpPr>
            <a:spLocks noGrp="1"/>
          </p:cNvSpPr>
          <p:nvPr>
            <p:ph idx="1"/>
          </p:nvPr>
        </p:nvSpPr>
        <p:spPr/>
        <p:txBody>
          <a:bodyPr/>
          <a:lstStyle/>
          <a:p>
            <a:r>
              <a:rPr lang="en-US" dirty="0"/>
              <a:t>The data set is limited to 2010, has no indication of household size or the average age of household occupants. </a:t>
            </a:r>
          </a:p>
          <a:p>
            <a:r>
              <a:rPr lang="en-US" dirty="0"/>
              <a:t>No data to explain possible changes in population for a give state. </a:t>
            </a:r>
          </a:p>
          <a:p>
            <a:r>
              <a:rPr lang="en-US" dirty="0"/>
              <a:t>Grouped data by state to narrow the area and calculated the median poverty rate % to use in my analysis.  In addition, limited my population to area with a food desert core of 3 or more. </a:t>
            </a:r>
          </a:p>
          <a:p>
            <a:endParaRPr lang="en-US" dirty="0"/>
          </a:p>
        </p:txBody>
      </p:sp>
    </p:spTree>
    <p:extLst>
      <p:ext uri="{BB962C8B-B14F-4D97-AF65-F5344CB8AC3E}">
        <p14:creationId xmlns:p14="http://schemas.microsoft.com/office/powerpoint/2010/main" val="996618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3B6B-F35D-4829-9068-2287540DE2D0}"/>
              </a:ext>
            </a:extLst>
          </p:cNvPr>
          <p:cNvSpPr>
            <a:spLocks noGrp="1"/>
          </p:cNvSpPr>
          <p:nvPr>
            <p:ph type="title"/>
          </p:nvPr>
        </p:nvSpPr>
        <p:spPr/>
        <p:txBody>
          <a:bodyPr anchor="ctr"/>
          <a:lstStyle/>
          <a:p>
            <a:pPr algn="ctr"/>
            <a:r>
              <a:rPr lang="en-US" dirty="0"/>
              <a:t>Poverty Rate in food deserts</a:t>
            </a:r>
          </a:p>
        </p:txBody>
      </p:sp>
      <p:pic>
        <p:nvPicPr>
          <p:cNvPr id="9" name="Picture 8" descr="A picture containing text, map&#10;&#10;Description automatically generated">
            <a:extLst>
              <a:ext uri="{FF2B5EF4-FFF2-40B4-BE49-F238E27FC236}">
                <a16:creationId xmlns:a16="http://schemas.microsoft.com/office/drawing/2014/main" id="{E60EC2AF-245E-4AC9-8E9C-B92787CA7F9F}"/>
              </a:ext>
            </a:extLst>
          </p:cNvPr>
          <p:cNvPicPr>
            <a:picLocks noChangeAspect="1"/>
          </p:cNvPicPr>
          <p:nvPr/>
        </p:nvPicPr>
        <p:blipFill>
          <a:blip r:embed="rId2"/>
          <a:stretch>
            <a:fillRect/>
          </a:stretch>
        </p:blipFill>
        <p:spPr>
          <a:xfrm>
            <a:off x="2890788" y="4466989"/>
            <a:ext cx="5874391" cy="2254483"/>
          </a:xfrm>
          <a:prstGeom prst="rect">
            <a:avLst/>
          </a:prstGeom>
        </p:spPr>
      </p:pic>
      <p:pic>
        <p:nvPicPr>
          <p:cNvPr id="16" name="Picture 15" descr="A picture containing text, map&#10;&#10;Description automatically generated">
            <a:extLst>
              <a:ext uri="{FF2B5EF4-FFF2-40B4-BE49-F238E27FC236}">
                <a16:creationId xmlns:a16="http://schemas.microsoft.com/office/drawing/2014/main" id="{87258D09-A15B-47E6-9F7F-2A64741B0072}"/>
              </a:ext>
            </a:extLst>
          </p:cNvPr>
          <p:cNvPicPr>
            <a:picLocks noChangeAspect="1"/>
          </p:cNvPicPr>
          <p:nvPr/>
        </p:nvPicPr>
        <p:blipFill>
          <a:blip r:embed="rId3"/>
          <a:stretch>
            <a:fillRect/>
          </a:stretch>
        </p:blipFill>
        <p:spPr>
          <a:xfrm>
            <a:off x="2890788" y="1962593"/>
            <a:ext cx="5874391" cy="2368210"/>
          </a:xfrm>
          <a:prstGeom prst="rect">
            <a:avLst/>
          </a:prstGeom>
        </p:spPr>
      </p:pic>
      <p:sp>
        <p:nvSpPr>
          <p:cNvPr id="20" name="TextBox 19">
            <a:extLst>
              <a:ext uri="{FF2B5EF4-FFF2-40B4-BE49-F238E27FC236}">
                <a16:creationId xmlns:a16="http://schemas.microsoft.com/office/drawing/2014/main" id="{FEA4072A-66CC-4678-A16E-D7ABC8E4F916}"/>
              </a:ext>
            </a:extLst>
          </p:cNvPr>
          <p:cNvSpPr txBox="1"/>
          <p:nvPr/>
        </p:nvSpPr>
        <p:spPr>
          <a:xfrm>
            <a:off x="282102" y="2838921"/>
            <a:ext cx="2208179" cy="307777"/>
          </a:xfrm>
          <a:prstGeom prst="rect">
            <a:avLst/>
          </a:prstGeom>
          <a:noFill/>
        </p:spPr>
        <p:txBody>
          <a:bodyPr wrap="square" rtlCol="0">
            <a:spAutoFit/>
          </a:bodyPr>
          <a:lstStyle/>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400" b="0" i="0" u="none" strike="noStrike" kern="1200" cap="none" spc="0" normalizeH="0" baseline="0" noProof="0" dirty="0">
                <a:ln>
                  <a:noFill/>
                </a:ln>
                <a:solidFill>
                  <a:srgbClr val="3D3D3D"/>
                </a:solidFill>
                <a:effectLst/>
                <a:uLnTx/>
                <a:uFillTx/>
                <a:latin typeface="Gill Sans MT" panose="020B0502020104020203"/>
                <a:ea typeface="+mn-ea"/>
                <a:cs typeface="+mn-cs"/>
              </a:rPr>
              <a:t>National Food Desert</a:t>
            </a:r>
          </a:p>
        </p:txBody>
      </p:sp>
      <p:sp>
        <p:nvSpPr>
          <p:cNvPr id="22" name="TextBox 21">
            <a:extLst>
              <a:ext uri="{FF2B5EF4-FFF2-40B4-BE49-F238E27FC236}">
                <a16:creationId xmlns:a16="http://schemas.microsoft.com/office/drawing/2014/main" id="{FC1AB177-5E27-4F82-87BE-757C0130BB40}"/>
              </a:ext>
            </a:extLst>
          </p:cNvPr>
          <p:cNvSpPr txBox="1"/>
          <p:nvPr/>
        </p:nvSpPr>
        <p:spPr>
          <a:xfrm>
            <a:off x="385864" y="5286453"/>
            <a:ext cx="2208179" cy="307777"/>
          </a:xfrm>
          <a:prstGeom prst="rect">
            <a:avLst/>
          </a:prstGeom>
          <a:noFill/>
        </p:spPr>
        <p:txBody>
          <a:bodyPr wrap="square" rtlCol="0">
            <a:spAutoFit/>
          </a:bodyPr>
          <a:lstStyle/>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lang="en-US" sz="1400" dirty="0">
                <a:solidFill>
                  <a:srgbClr val="3D3D3D"/>
                </a:solidFill>
                <a:latin typeface="Gill Sans MT" panose="020B0502020104020203"/>
              </a:rPr>
              <a:t>National Poverty Rate</a:t>
            </a:r>
            <a:endParaRPr kumimoji="0" lang="en-US" sz="14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18764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7EB4-B14F-4E49-B9F8-1980C2C954F9}"/>
              </a:ext>
            </a:extLst>
          </p:cNvPr>
          <p:cNvSpPr>
            <a:spLocks noGrp="1"/>
          </p:cNvSpPr>
          <p:nvPr>
            <p:ph type="title"/>
          </p:nvPr>
        </p:nvSpPr>
        <p:spPr/>
        <p:txBody>
          <a:bodyPr anchor="ctr"/>
          <a:lstStyle/>
          <a:p>
            <a:pPr algn="ctr"/>
            <a:r>
              <a:rPr lang="en-US" dirty="0"/>
              <a:t>Poverty Rate in food deserts</a:t>
            </a:r>
          </a:p>
        </p:txBody>
      </p:sp>
      <p:pic>
        <p:nvPicPr>
          <p:cNvPr id="5" name="Content Placeholder 4" descr="A screenshot of a cell phone&#10;&#10;Description automatically generated">
            <a:extLst>
              <a:ext uri="{FF2B5EF4-FFF2-40B4-BE49-F238E27FC236}">
                <a16:creationId xmlns:a16="http://schemas.microsoft.com/office/drawing/2014/main" id="{69A6262C-E7DE-4DA4-95C5-B300608DD004}"/>
              </a:ext>
            </a:extLst>
          </p:cNvPr>
          <p:cNvPicPr>
            <a:picLocks noGrp="1" noChangeAspect="1"/>
          </p:cNvPicPr>
          <p:nvPr>
            <p:ph idx="1"/>
          </p:nvPr>
        </p:nvPicPr>
        <p:blipFill>
          <a:blip r:embed="rId2"/>
          <a:stretch>
            <a:fillRect/>
          </a:stretch>
        </p:blipFill>
        <p:spPr>
          <a:xfrm>
            <a:off x="5793818" y="2230037"/>
            <a:ext cx="5487650" cy="3658433"/>
          </a:xfrm>
        </p:spPr>
      </p:pic>
      <p:sp>
        <p:nvSpPr>
          <p:cNvPr id="6" name="TextBox 5">
            <a:extLst>
              <a:ext uri="{FF2B5EF4-FFF2-40B4-BE49-F238E27FC236}">
                <a16:creationId xmlns:a16="http://schemas.microsoft.com/office/drawing/2014/main" id="{3D499465-7B9F-4301-B3FF-0DC6D42EB6D7}"/>
              </a:ext>
            </a:extLst>
          </p:cNvPr>
          <p:cNvSpPr txBox="1"/>
          <p:nvPr/>
        </p:nvSpPr>
        <p:spPr>
          <a:xfrm>
            <a:off x="1118681" y="2869660"/>
            <a:ext cx="4435813" cy="1055674"/>
          </a:xfrm>
          <a:prstGeom prst="rect">
            <a:avLst/>
          </a:prstGeom>
          <a:noFill/>
        </p:spPr>
        <p:txBody>
          <a:bodyPr wrap="square" rtlCol="0">
            <a:spAutoFit/>
          </a:bodyPr>
          <a:lstStyle/>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srgbClr val="3D3D3D"/>
                </a:solidFill>
                <a:effectLst/>
                <a:uLnTx/>
                <a:uFillTx/>
                <a:latin typeface="Gill Sans MT" panose="020B0502020104020203"/>
                <a:ea typeface="+mn-ea"/>
                <a:cs typeface="+mn-cs"/>
              </a:rPr>
              <a:t>Normal Test Result, statistic=2.7129841778917414 </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lang="en-US" dirty="0">
                <a:solidFill>
                  <a:srgbClr val="3D3D3D"/>
                </a:solidFill>
                <a:latin typeface="Gill Sans MT" panose="020B0502020104020203"/>
              </a:rPr>
              <a:t>P</a:t>
            </a:r>
            <a:r>
              <a:rPr kumimoji="0" lang="en-US" sz="1800" b="0" i="0" u="none" strike="noStrike" kern="1200" cap="none" spc="0" normalizeH="0" baseline="0" noProof="0" dirty="0">
                <a:ln>
                  <a:noFill/>
                </a:ln>
                <a:solidFill>
                  <a:srgbClr val="3D3D3D"/>
                </a:solidFill>
                <a:effectLst/>
                <a:uLnTx/>
                <a:uFillTx/>
                <a:latin typeface="Gill Sans MT" panose="020B0502020104020203"/>
                <a:ea typeface="+mn-ea"/>
                <a:cs typeface="+mn-cs"/>
              </a:rPr>
              <a:t>value=0.2575627011402239)</a:t>
            </a:r>
            <a:endParaRPr lang="en-US" dirty="0"/>
          </a:p>
        </p:txBody>
      </p:sp>
    </p:spTree>
    <p:extLst>
      <p:ext uri="{BB962C8B-B14F-4D97-AF65-F5344CB8AC3E}">
        <p14:creationId xmlns:p14="http://schemas.microsoft.com/office/powerpoint/2010/main" val="1683137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532" y="1552397"/>
            <a:ext cx="11262865" cy="3654081"/>
          </a:xfrm>
        </p:spPr>
        <p:txBody>
          <a:bodyPr vert="horz" lIns="91440" tIns="45720" rIns="91440" bIns="45720" rtlCol="0" anchor="ctr">
            <a:normAutofit/>
          </a:bodyPr>
          <a:lstStyle/>
          <a:p>
            <a:pPr algn="ctr"/>
            <a:r>
              <a:rPr lang="en-US" sz="5400" dirty="0">
                <a:solidFill>
                  <a:schemeClr val="tx2"/>
                </a:solidFill>
              </a:rPr>
              <a:t>Median Income and food deserts </a:t>
            </a:r>
          </a:p>
        </p:txBody>
      </p:sp>
    </p:spTree>
    <p:extLst>
      <p:ext uri="{BB962C8B-B14F-4D97-AF65-F5344CB8AC3E}">
        <p14:creationId xmlns:p14="http://schemas.microsoft.com/office/powerpoint/2010/main" val="27562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979D-8B5A-409E-B713-B268A465696F}"/>
              </a:ext>
            </a:extLst>
          </p:cNvPr>
          <p:cNvSpPr>
            <a:spLocks noGrp="1"/>
          </p:cNvSpPr>
          <p:nvPr>
            <p:ph type="title"/>
          </p:nvPr>
        </p:nvSpPr>
        <p:spPr/>
        <p:txBody>
          <a:bodyPr/>
          <a:lstStyle/>
          <a:p>
            <a:pPr algn="ctr"/>
            <a:r>
              <a:rPr lang="en-US" sz="2800" dirty="0"/>
              <a:t>Median Income and food deserts</a:t>
            </a:r>
            <a:br>
              <a:rPr lang="en-US" sz="2800" dirty="0"/>
            </a:br>
            <a:r>
              <a:rPr lang="en-US" sz="2800" dirty="0"/>
              <a:t> </a:t>
            </a:r>
            <a:endParaRPr lang="en-US" dirty="0"/>
          </a:p>
        </p:txBody>
      </p:sp>
      <p:sp>
        <p:nvSpPr>
          <p:cNvPr id="3" name="Content Placeholder 2">
            <a:extLst>
              <a:ext uri="{FF2B5EF4-FFF2-40B4-BE49-F238E27FC236}">
                <a16:creationId xmlns:a16="http://schemas.microsoft.com/office/drawing/2014/main" id="{DA01606F-2BBF-43ED-8CC7-AAE29BA53CB3}"/>
              </a:ext>
            </a:extLst>
          </p:cNvPr>
          <p:cNvSpPr>
            <a:spLocks noGrp="1"/>
          </p:cNvSpPr>
          <p:nvPr>
            <p:ph idx="1"/>
          </p:nvPr>
        </p:nvSpPr>
        <p:spPr/>
        <p:txBody>
          <a:bodyPr>
            <a:normAutofit/>
          </a:bodyPr>
          <a:lstStyle/>
          <a:p>
            <a:r>
              <a:rPr lang="en-US" sz="3200" dirty="0"/>
              <a:t>What is the number of people living below poverty level in food deserts?</a:t>
            </a:r>
          </a:p>
        </p:txBody>
      </p:sp>
    </p:spTree>
    <p:extLst>
      <p:ext uri="{BB962C8B-B14F-4D97-AF65-F5344CB8AC3E}">
        <p14:creationId xmlns:p14="http://schemas.microsoft.com/office/powerpoint/2010/main" val="2934943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979D-8B5A-409E-B713-B268A465696F}"/>
              </a:ext>
            </a:extLst>
          </p:cNvPr>
          <p:cNvSpPr>
            <a:spLocks noGrp="1"/>
          </p:cNvSpPr>
          <p:nvPr>
            <p:ph type="title"/>
          </p:nvPr>
        </p:nvSpPr>
        <p:spPr/>
        <p:txBody>
          <a:bodyPr/>
          <a:lstStyle/>
          <a:p>
            <a:pPr algn="ctr"/>
            <a:r>
              <a:rPr lang="en-US" sz="2800" dirty="0"/>
              <a:t>Median Income and food deserts</a:t>
            </a:r>
            <a:br>
              <a:rPr lang="en-US" sz="2800" dirty="0"/>
            </a:br>
            <a:r>
              <a:rPr lang="en-US" sz="2800" dirty="0"/>
              <a:t>Analysis- Median Income and Poverty rates</a:t>
            </a:r>
            <a:endParaRPr lang="en-US" dirty="0"/>
          </a:p>
        </p:txBody>
      </p:sp>
      <p:pic>
        <p:nvPicPr>
          <p:cNvPr id="4" name="Content Placeholder 3">
            <a:extLst>
              <a:ext uri="{FF2B5EF4-FFF2-40B4-BE49-F238E27FC236}">
                <a16:creationId xmlns:a16="http://schemas.microsoft.com/office/drawing/2014/main" id="{8BFC6D56-574B-421D-8457-81FC66FA6B13}"/>
              </a:ext>
            </a:extLst>
          </p:cNvPr>
          <p:cNvPicPr>
            <a:picLocks noGrp="1" noChangeAspect="1"/>
          </p:cNvPicPr>
          <p:nvPr>
            <p:ph idx="1"/>
          </p:nvPr>
        </p:nvPicPr>
        <p:blipFill>
          <a:blip r:embed="rId2"/>
          <a:stretch>
            <a:fillRect/>
          </a:stretch>
        </p:blipFill>
        <p:spPr>
          <a:xfrm>
            <a:off x="2266950" y="1809751"/>
            <a:ext cx="7684301" cy="4895849"/>
          </a:xfrm>
          <a:prstGeom prst="rect">
            <a:avLst/>
          </a:prstGeom>
        </p:spPr>
      </p:pic>
    </p:spTree>
    <p:extLst>
      <p:ext uri="{BB962C8B-B14F-4D97-AF65-F5344CB8AC3E}">
        <p14:creationId xmlns:p14="http://schemas.microsoft.com/office/powerpoint/2010/main" val="732404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979D-8B5A-409E-B713-B268A465696F}"/>
              </a:ext>
            </a:extLst>
          </p:cNvPr>
          <p:cNvSpPr>
            <a:spLocks noGrp="1"/>
          </p:cNvSpPr>
          <p:nvPr>
            <p:ph type="title"/>
          </p:nvPr>
        </p:nvSpPr>
        <p:spPr/>
        <p:txBody>
          <a:bodyPr/>
          <a:lstStyle/>
          <a:p>
            <a:pPr algn="ctr"/>
            <a:r>
              <a:rPr lang="en-US" sz="2800" dirty="0"/>
              <a:t>Median Income and food deserts</a:t>
            </a:r>
            <a:br>
              <a:rPr lang="en-US" sz="2800" dirty="0"/>
            </a:br>
            <a:r>
              <a:rPr lang="en-US" sz="2800" dirty="0"/>
              <a:t> Conclusion</a:t>
            </a:r>
            <a:endParaRPr lang="en-US" dirty="0"/>
          </a:p>
        </p:txBody>
      </p:sp>
      <p:sp>
        <p:nvSpPr>
          <p:cNvPr id="3" name="Content Placeholder 2">
            <a:extLst>
              <a:ext uri="{FF2B5EF4-FFF2-40B4-BE49-F238E27FC236}">
                <a16:creationId xmlns:a16="http://schemas.microsoft.com/office/drawing/2014/main" id="{DA01606F-2BBF-43ED-8CC7-AAE29BA53CB3}"/>
              </a:ext>
            </a:extLst>
          </p:cNvPr>
          <p:cNvSpPr>
            <a:spLocks noGrp="1"/>
          </p:cNvSpPr>
          <p:nvPr>
            <p:ph idx="1"/>
          </p:nvPr>
        </p:nvSpPr>
        <p:spPr/>
        <p:txBody>
          <a:bodyPr>
            <a:normAutofit/>
          </a:bodyPr>
          <a:lstStyle/>
          <a:p>
            <a:r>
              <a:rPr lang="en-US" sz="3200"/>
              <a:t>Earnings are below $</a:t>
            </a:r>
            <a:r>
              <a:rPr lang="en-US" sz="3200" dirty="0"/>
              <a:t>25,465 for a family of 2 adults and 2 children.</a:t>
            </a:r>
          </a:p>
          <a:p>
            <a:r>
              <a:rPr lang="en-US" sz="3200" dirty="0"/>
              <a:t>Nearly 13 million kids are living in poverty. </a:t>
            </a:r>
          </a:p>
        </p:txBody>
      </p:sp>
    </p:spTree>
    <p:extLst>
      <p:ext uri="{BB962C8B-B14F-4D97-AF65-F5344CB8AC3E}">
        <p14:creationId xmlns:p14="http://schemas.microsoft.com/office/powerpoint/2010/main" val="2177618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What are Food deserts and why study them?</a:t>
            </a:r>
          </a:p>
        </p:txBody>
      </p:sp>
      <p:sp>
        <p:nvSpPr>
          <p:cNvPr id="3" name="Content Placeholder 2"/>
          <p:cNvSpPr>
            <a:spLocks noGrp="1"/>
          </p:cNvSpPr>
          <p:nvPr>
            <p:ph idx="1"/>
          </p:nvPr>
        </p:nvSpPr>
        <p:spPr>
          <a:xfrm>
            <a:off x="5155905" y="1113764"/>
            <a:ext cx="6108179" cy="4624327"/>
          </a:xfrm>
          <a:noFill/>
        </p:spPr>
        <p:txBody>
          <a:bodyPr anchor="ctr">
            <a:normAutofit/>
          </a:bodyPr>
          <a:lstStyle/>
          <a:p>
            <a:endParaRPr lang="en-US" dirty="0"/>
          </a:p>
          <a:p>
            <a:endParaRPr lang="en-US" dirty="0"/>
          </a:p>
          <a:p>
            <a:r>
              <a:rPr lang="en-US" dirty="0"/>
              <a:t>USDA defines a food desert as:</a:t>
            </a:r>
          </a:p>
          <a:p>
            <a:pPr marL="0" indent="0">
              <a:buNone/>
            </a:pPr>
            <a:r>
              <a:rPr lang="en-US" i="1" dirty="0"/>
              <a:t>“ Low-income census tract with a substantial number or share of residents with low levels of access to retail outlets selling healthy and affordable foods.”</a:t>
            </a:r>
          </a:p>
          <a:p>
            <a:r>
              <a:rPr lang="en-US" dirty="0"/>
              <a:t>Food deserts have been connected to many socio-economic problems </a:t>
            </a:r>
          </a:p>
          <a:p>
            <a:r>
              <a:rPr lang="en-US" dirty="0"/>
              <a:t>Analyzing information may identify specific key elements associated to food deserts</a:t>
            </a:r>
          </a:p>
          <a:p>
            <a:r>
              <a:rPr lang="en-US" dirty="0"/>
              <a:t>This project and associated insight can assist in formulation of governmental policies</a:t>
            </a:r>
          </a:p>
          <a:p>
            <a:pPr marL="0" indent="0" algn="l" fontAlgn="base">
              <a:buNone/>
            </a:pPr>
            <a:endParaRPr lang="en-US" b="0" i="0" dirty="0">
              <a:solidFill>
                <a:srgbClr val="212529"/>
              </a:solidFill>
              <a:effectLst/>
              <a:latin typeface="Open Sans"/>
            </a:endParaRPr>
          </a:p>
          <a:p>
            <a:endParaRPr dirty="0"/>
          </a:p>
        </p:txBody>
      </p:sp>
    </p:spTree>
    <p:extLst>
      <p:ext uri="{BB962C8B-B14F-4D97-AF65-F5344CB8AC3E}">
        <p14:creationId xmlns:p14="http://schemas.microsoft.com/office/powerpoint/2010/main" val="25544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Food deserts in the us - </a:t>
            </a:r>
            <a:r>
              <a:rPr lang="en-US" sz="3200" dirty="0" err="1">
                <a:solidFill>
                  <a:srgbClr val="FFFFFF"/>
                </a:solidFill>
              </a:rPr>
              <a:t>geomap</a:t>
            </a:r>
            <a:endParaRPr lang="en-US" sz="3200" dirty="0">
              <a:solidFill>
                <a:srgbClr val="FFFFFF"/>
              </a:solidFill>
            </a:endParaRPr>
          </a:p>
        </p:txBody>
      </p:sp>
      <p:pic>
        <p:nvPicPr>
          <p:cNvPr id="4" name="Picture 3">
            <a:extLst>
              <a:ext uri="{FF2B5EF4-FFF2-40B4-BE49-F238E27FC236}">
                <a16:creationId xmlns:a16="http://schemas.microsoft.com/office/drawing/2014/main" id="{0A8808F9-E409-4AA2-9631-629B60831C19}"/>
              </a:ext>
            </a:extLst>
          </p:cNvPr>
          <p:cNvPicPr>
            <a:picLocks noChangeAspect="1"/>
          </p:cNvPicPr>
          <p:nvPr/>
        </p:nvPicPr>
        <p:blipFill rotWithShape="1">
          <a:blip r:embed="rId3"/>
          <a:srcRect l="49900"/>
          <a:stretch/>
        </p:blipFill>
        <p:spPr>
          <a:xfrm>
            <a:off x="4675125" y="1044728"/>
            <a:ext cx="7042840" cy="4309345"/>
          </a:xfrm>
          <a:prstGeom prst="rect">
            <a:avLst/>
          </a:prstGeom>
        </p:spPr>
      </p:pic>
    </p:spTree>
    <p:extLst>
      <p:ext uri="{BB962C8B-B14F-4D97-AF65-F5344CB8AC3E}">
        <p14:creationId xmlns:p14="http://schemas.microsoft.com/office/powerpoint/2010/main" val="3004978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18A306-443B-4844-9884-D3E2C3B37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F430D2A-93AA-410C-B1BB-98FEA2990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0EF52A-1A39-47D8-AA03-47A1C47BE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DE2E2-8696-47C1-8B42-A04B409BC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6532" y="1552397"/>
            <a:ext cx="11262865" cy="3654081"/>
          </a:xfrm>
        </p:spPr>
        <p:txBody>
          <a:bodyPr vert="horz" lIns="91440" tIns="45720" rIns="91440" bIns="45720" rtlCol="0" anchor="ctr">
            <a:normAutofit/>
          </a:bodyPr>
          <a:lstStyle/>
          <a:p>
            <a:pPr algn="ctr"/>
            <a:r>
              <a:rPr lang="en-US" sz="5400" dirty="0">
                <a:solidFill>
                  <a:schemeClr val="tx2"/>
                </a:solidFill>
              </a:rPr>
              <a:t>Food deserts &amp; SNAP benefits</a:t>
            </a:r>
          </a:p>
        </p:txBody>
      </p:sp>
      <p:sp>
        <p:nvSpPr>
          <p:cNvPr id="19" name="Rectangle 18">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22322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Food desert &amp; SNAP expenditure-</a:t>
            </a:r>
            <a:br>
              <a:rPr lang="en-US" sz="3200" dirty="0">
                <a:solidFill>
                  <a:srgbClr val="FFFFFF"/>
                </a:solidFill>
              </a:rPr>
            </a:br>
            <a:r>
              <a:rPr lang="en-US" sz="3200" dirty="0">
                <a:solidFill>
                  <a:srgbClr val="FFFFFF"/>
                </a:solidFill>
              </a:rPr>
              <a:t>California</a:t>
            </a:r>
          </a:p>
        </p:txBody>
      </p:sp>
      <p:pic>
        <p:nvPicPr>
          <p:cNvPr id="4" name="Content Placeholder 3">
            <a:extLst>
              <a:ext uri="{FF2B5EF4-FFF2-40B4-BE49-F238E27FC236}">
                <a16:creationId xmlns:a16="http://schemas.microsoft.com/office/drawing/2014/main" id="{AF78B9CB-3E0D-45EF-A0CD-ED2832A40818}"/>
              </a:ext>
            </a:extLst>
          </p:cNvPr>
          <p:cNvPicPr>
            <a:picLocks noGrp="1" noChangeAspect="1"/>
          </p:cNvPicPr>
          <p:nvPr>
            <p:ph idx="1"/>
          </p:nvPr>
        </p:nvPicPr>
        <p:blipFill rotWithShape="1">
          <a:blip r:embed="rId2"/>
          <a:srcRect l="62923" t="40403" r="917" b="21891"/>
          <a:stretch/>
        </p:blipFill>
        <p:spPr>
          <a:xfrm>
            <a:off x="4665324" y="880946"/>
            <a:ext cx="7433748" cy="5107259"/>
          </a:xfrm>
          <a:prstGeom prst="rect">
            <a:avLst/>
          </a:prstGeom>
        </p:spPr>
      </p:pic>
    </p:spTree>
    <p:extLst>
      <p:ext uri="{BB962C8B-B14F-4D97-AF65-F5344CB8AC3E}">
        <p14:creationId xmlns:p14="http://schemas.microsoft.com/office/powerpoint/2010/main" val="421420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Food desert &amp; SNAP expenditure-</a:t>
            </a:r>
            <a:br>
              <a:rPr lang="en-US" sz="3200" dirty="0">
                <a:solidFill>
                  <a:srgbClr val="FFFFFF"/>
                </a:solidFill>
              </a:rPr>
            </a:br>
            <a:r>
              <a:rPr lang="en-US" sz="3200" dirty="0" err="1">
                <a:solidFill>
                  <a:srgbClr val="FFFFFF"/>
                </a:solidFill>
              </a:rPr>
              <a:t>texas</a:t>
            </a:r>
            <a:endParaRPr lang="en-US" sz="3200" dirty="0">
              <a:solidFill>
                <a:srgbClr val="FFFFFF"/>
              </a:solidFill>
            </a:endParaRPr>
          </a:p>
        </p:txBody>
      </p:sp>
      <p:sp>
        <p:nvSpPr>
          <p:cNvPr id="5" name="TextBox 4">
            <a:extLst>
              <a:ext uri="{FF2B5EF4-FFF2-40B4-BE49-F238E27FC236}">
                <a16:creationId xmlns:a16="http://schemas.microsoft.com/office/drawing/2014/main" id="{141C153D-68B6-4B1D-90CC-7783D13A3B9E}"/>
              </a:ext>
            </a:extLst>
          </p:cNvPr>
          <p:cNvSpPr txBox="1"/>
          <p:nvPr/>
        </p:nvSpPr>
        <p:spPr>
          <a:xfrm>
            <a:off x="5247231" y="3322346"/>
            <a:ext cx="4270917" cy="369332"/>
          </a:xfrm>
          <a:prstGeom prst="rect">
            <a:avLst/>
          </a:prstGeom>
          <a:noFill/>
        </p:spPr>
        <p:txBody>
          <a:bodyPr wrap="square" rtlCol="0">
            <a:spAutoFit/>
          </a:bodyPr>
          <a:lstStyle/>
          <a:p>
            <a:r>
              <a:rPr lang="en-US" dirty="0"/>
              <a:t>CALIFORNIA</a:t>
            </a:r>
          </a:p>
        </p:txBody>
      </p:sp>
      <p:pic>
        <p:nvPicPr>
          <p:cNvPr id="14" name="Picture 13">
            <a:extLst>
              <a:ext uri="{FF2B5EF4-FFF2-40B4-BE49-F238E27FC236}">
                <a16:creationId xmlns:a16="http://schemas.microsoft.com/office/drawing/2014/main" id="{EDBA58C0-335F-4A2A-B9D6-B916C0D3F0AA}"/>
              </a:ext>
            </a:extLst>
          </p:cNvPr>
          <p:cNvPicPr>
            <a:picLocks noChangeAspect="1"/>
          </p:cNvPicPr>
          <p:nvPr/>
        </p:nvPicPr>
        <p:blipFill rotWithShape="1">
          <a:blip r:embed="rId2"/>
          <a:srcRect l="64037" t="57325" r="656" b="6541"/>
          <a:stretch/>
        </p:blipFill>
        <p:spPr>
          <a:xfrm>
            <a:off x="4857136" y="1113764"/>
            <a:ext cx="6844283" cy="4627756"/>
          </a:xfrm>
          <a:prstGeom prst="rect">
            <a:avLst/>
          </a:prstGeom>
        </p:spPr>
      </p:pic>
    </p:spTree>
    <p:extLst>
      <p:ext uri="{BB962C8B-B14F-4D97-AF65-F5344CB8AC3E}">
        <p14:creationId xmlns:p14="http://schemas.microsoft.com/office/powerpoint/2010/main" val="299731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Snap benefits &amp; conclusion</a:t>
            </a:r>
          </a:p>
        </p:txBody>
      </p:sp>
      <p:sp>
        <p:nvSpPr>
          <p:cNvPr id="3" name="Content Placeholder 2"/>
          <p:cNvSpPr>
            <a:spLocks noGrp="1"/>
          </p:cNvSpPr>
          <p:nvPr>
            <p:ph idx="1"/>
          </p:nvPr>
        </p:nvSpPr>
        <p:spPr>
          <a:xfrm>
            <a:off x="5155905" y="1113764"/>
            <a:ext cx="6318340" cy="4624327"/>
          </a:xfrm>
        </p:spPr>
        <p:txBody>
          <a:bodyPr anchor="ctr">
            <a:normAutofit lnSpcReduction="10000"/>
          </a:bodyPr>
          <a:lstStyle/>
          <a:p>
            <a:pPr marL="0" marR="0" indent="22860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Based on state specific data analyzed for three most populous states, there is a linear correlation between number of households receiving SNAP benefits and intensity of food </a:t>
            </a:r>
            <a:r>
              <a:rPr lang="en-US" dirty="0">
                <a:latin typeface="Times New Roman" panose="02020603050405020304" pitchFamily="18" charset="0"/>
                <a:ea typeface="Calibri" panose="020F0502020204030204" pitchFamily="34" charset="0"/>
              </a:rPr>
              <a:t>d</a:t>
            </a:r>
            <a:r>
              <a:rPr lang="en-US" sz="1800" dirty="0">
                <a:effectLst/>
                <a:latin typeface="Times New Roman" panose="02020603050405020304" pitchFamily="18" charset="0"/>
                <a:ea typeface="Calibri" panose="020F0502020204030204" pitchFamily="34" charset="0"/>
              </a:rPr>
              <a:t>esert impact. </a:t>
            </a:r>
          </a:p>
          <a:p>
            <a:pPr marL="0" marR="0" indent="22860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About 83 million US citizens or 27% of the total population in 2015 were impacted by food </a:t>
            </a:r>
            <a:r>
              <a:rPr lang="en-US" dirty="0">
                <a:latin typeface="Times New Roman" panose="02020603050405020304" pitchFamily="18" charset="0"/>
                <a:ea typeface="Calibri" panose="020F0502020204030204" pitchFamily="34" charset="0"/>
              </a:rPr>
              <a:t>d</a:t>
            </a:r>
            <a:r>
              <a:rPr lang="en-US" sz="1800" dirty="0">
                <a:effectLst/>
                <a:latin typeface="Times New Roman" panose="02020603050405020304" pitchFamily="18" charset="0"/>
                <a:ea typeface="Calibri" panose="020F0502020204030204" pitchFamily="34" charset="0"/>
              </a:rPr>
              <a:t>esert. </a:t>
            </a:r>
          </a:p>
          <a:p>
            <a:pPr marL="0" marR="0" indent="22860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The higher the food desert score, the higher the percentage of SNAP benefits </a:t>
            </a:r>
            <a:r>
              <a:rPr lang="en-US" dirty="0">
                <a:latin typeface="Times New Roman" panose="02020603050405020304" pitchFamily="18" charset="0"/>
                <a:ea typeface="Calibri" panose="020F0502020204030204" pitchFamily="34" charset="0"/>
              </a:rPr>
              <a:t>used. </a:t>
            </a:r>
          </a:p>
          <a:p>
            <a:pPr marL="0" indent="22860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Along with these insights, it was reported that the US spent $70 billion on SNAP. </a:t>
            </a:r>
            <a:endParaRPr lang="en-US" dirty="0">
              <a:latin typeface="Times New Roman" panose="02020603050405020304" pitchFamily="18" charset="0"/>
              <a:ea typeface="Calibri" panose="020F0502020204030204" pitchFamily="34" charset="0"/>
            </a:endParaRPr>
          </a:p>
          <a:p>
            <a:pPr marL="0" marR="0" indent="0">
              <a:lnSpc>
                <a:spcPct val="107000"/>
              </a:lnSpc>
              <a:spcBef>
                <a:spcPts val="0"/>
              </a:spcBef>
              <a:spcAft>
                <a:spcPts val="800"/>
              </a:spcAft>
              <a:buNone/>
            </a:pPr>
            <a:r>
              <a:rPr lang="en-US" sz="1600" dirty="0">
                <a:latin typeface="Times New Roman" panose="02020603050405020304" pitchFamily="18" charset="0"/>
                <a:ea typeface="Calibri" panose="020F0502020204030204" pitchFamily="34" charset="0"/>
              </a:rPr>
              <a:t>NATIONAL DATA – SNAP BENEFITS AND FOOD DESERT SCORES </a:t>
            </a:r>
            <a:endParaRPr lang="en-US" sz="1600" dirty="0">
              <a:effectLst/>
              <a:latin typeface="Times New Roman" panose="02020603050405020304" pitchFamily="18"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rPr>
              <a:t>                  </a:t>
            </a:r>
            <a:endParaRPr lang="en-US" sz="1600" dirty="0">
              <a:effectLst/>
              <a:latin typeface="Times New Roman" panose="02020603050405020304" pitchFamily="18" charset="0"/>
              <a:ea typeface="Calibri" panose="020F0502020204030204" pitchFamily="34" charset="0"/>
            </a:endParaRPr>
          </a:p>
          <a:p>
            <a:r>
              <a:rPr lang="en-US" dirty="0"/>
              <a:t>Government incentives viz., tax breaks towards starting grocery stores in these locations can reduce continually investment in SNAP benefits </a:t>
            </a:r>
          </a:p>
          <a:p>
            <a:endParaRPr dirty="0"/>
          </a:p>
        </p:txBody>
      </p:sp>
      <p:graphicFrame>
        <p:nvGraphicFramePr>
          <p:cNvPr id="8" name="Table 7">
            <a:extLst>
              <a:ext uri="{FF2B5EF4-FFF2-40B4-BE49-F238E27FC236}">
                <a16:creationId xmlns:a16="http://schemas.microsoft.com/office/drawing/2014/main" id="{066DCA5B-05CE-4F2A-AA9B-BE77D157E4C8}"/>
              </a:ext>
            </a:extLst>
          </p:cNvPr>
          <p:cNvGraphicFramePr>
            <a:graphicFrameLocks noGrp="1"/>
          </p:cNvGraphicFramePr>
          <p:nvPr>
            <p:extLst>
              <p:ext uri="{D42A27DB-BD31-4B8C-83A1-F6EECF244321}">
                <p14:modId xmlns:p14="http://schemas.microsoft.com/office/powerpoint/2010/main" val="2084998087"/>
              </p:ext>
            </p:extLst>
          </p:nvPr>
        </p:nvGraphicFramePr>
        <p:xfrm>
          <a:off x="5241369" y="4322496"/>
          <a:ext cx="5937250" cy="1710563"/>
        </p:xfrm>
        <a:graphic>
          <a:graphicData uri="http://schemas.openxmlformats.org/drawingml/2006/table">
            <a:tbl>
              <a:tblPr firstRow="1" firstCol="1" bandRow="1">
                <a:tableStyleId>{5C22544A-7EE6-4342-B048-85BDC9FD1C3A}</a:tableStyleId>
              </a:tblPr>
              <a:tblGrid>
                <a:gridCol w="1187450">
                  <a:extLst>
                    <a:ext uri="{9D8B030D-6E8A-4147-A177-3AD203B41FA5}">
                      <a16:colId xmlns:a16="http://schemas.microsoft.com/office/drawing/2014/main" val="3207855170"/>
                    </a:ext>
                  </a:extLst>
                </a:gridCol>
                <a:gridCol w="1187450">
                  <a:extLst>
                    <a:ext uri="{9D8B030D-6E8A-4147-A177-3AD203B41FA5}">
                      <a16:colId xmlns:a16="http://schemas.microsoft.com/office/drawing/2014/main" val="1185559885"/>
                    </a:ext>
                  </a:extLst>
                </a:gridCol>
                <a:gridCol w="1187450">
                  <a:extLst>
                    <a:ext uri="{9D8B030D-6E8A-4147-A177-3AD203B41FA5}">
                      <a16:colId xmlns:a16="http://schemas.microsoft.com/office/drawing/2014/main" val="2380482326"/>
                    </a:ext>
                  </a:extLst>
                </a:gridCol>
                <a:gridCol w="1187450">
                  <a:extLst>
                    <a:ext uri="{9D8B030D-6E8A-4147-A177-3AD203B41FA5}">
                      <a16:colId xmlns:a16="http://schemas.microsoft.com/office/drawing/2014/main" val="2434022432"/>
                    </a:ext>
                  </a:extLst>
                </a:gridCol>
                <a:gridCol w="1187450">
                  <a:extLst>
                    <a:ext uri="{9D8B030D-6E8A-4147-A177-3AD203B41FA5}">
                      <a16:colId xmlns:a16="http://schemas.microsoft.com/office/drawing/2014/main" val="3873853883"/>
                    </a:ext>
                  </a:extLst>
                </a:gridCol>
              </a:tblGrid>
              <a:tr h="0">
                <a:tc>
                  <a:txBody>
                    <a:bodyPr/>
                    <a:lstStyle/>
                    <a:p>
                      <a:pPr marL="0" marR="0">
                        <a:lnSpc>
                          <a:spcPct val="107000"/>
                        </a:lnSpc>
                        <a:spcBef>
                          <a:spcPts val="0"/>
                        </a:spcBef>
                        <a:spcAft>
                          <a:spcPts val="0"/>
                        </a:spcAft>
                      </a:pPr>
                      <a:r>
                        <a:rPr lang="en-US" sz="1200">
                          <a:effectLst/>
                        </a:rPr>
                        <a:t>CATEGORY</a:t>
                      </a:r>
                      <a:endParaRPr lang="en-US" sz="1200">
                        <a:effectLst/>
                        <a:latin typeface="Times New Roman" panose="02020603050405020304" pitchFamily="18" charset="0"/>
                        <a:ea typeface="Calibri" panose="020F0502020204030204" pitchFamily="34" charset="0"/>
                      </a:endParaRPr>
                    </a:p>
                  </a:txBody>
                  <a:tcPr marL="68580" marR="68580" marT="0" marB="0"/>
                </a:tc>
                <a:tc gridSpan="4">
                  <a:txBody>
                    <a:bodyPr/>
                    <a:lstStyle/>
                    <a:p>
                      <a:pPr marL="0" marR="0">
                        <a:lnSpc>
                          <a:spcPct val="107000"/>
                        </a:lnSpc>
                        <a:spcBef>
                          <a:spcPts val="0"/>
                        </a:spcBef>
                        <a:spcAft>
                          <a:spcPts val="0"/>
                        </a:spcAft>
                      </a:pPr>
                      <a:r>
                        <a:rPr lang="en-US" sz="1200" dirty="0">
                          <a:effectLst/>
                        </a:rPr>
                        <a:t>VALUES</a:t>
                      </a:r>
                      <a:endParaRPr lang="en-US" sz="1200" dirty="0">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0606379"/>
                  </a:ext>
                </a:extLst>
              </a:tr>
              <a:tr h="0">
                <a:tc>
                  <a:txBody>
                    <a:bodyPr/>
                    <a:lstStyle/>
                    <a:p>
                      <a:pPr marL="0" marR="0">
                        <a:lnSpc>
                          <a:spcPct val="107000"/>
                        </a:lnSpc>
                        <a:spcBef>
                          <a:spcPts val="0"/>
                        </a:spcBef>
                        <a:spcAft>
                          <a:spcPts val="0"/>
                        </a:spcAft>
                      </a:pPr>
                      <a:r>
                        <a:rPr lang="en-US" sz="1200">
                          <a:effectLst/>
                        </a:rPr>
                        <a:t>FOOD DESERT SCORE</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0</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2</a:t>
                      </a:r>
                      <a:endParaRPr lang="en-US" sz="12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3</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018014168"/>
                  </a:ext>
                </a:extLst>
              </a:tr>
              <a:tr h="0">
                <a:tc>
                  <a:txBody>
                    <a:bodyPr/>
                    <a:lstStyle/>
                    <a:p>
                      <a:pPr marL="0" marR="0">
                        <a:lnSpc>
                          <a:spcPct val="107000"/>
                        </a:lnSpc>
                        <a:spcBef>
                          <a:spcPts val="0"/>
                        </a:spcBef>
                        <a:spcAft>
                          <a:spcPts val="0"/>
                        </a:spcAft>
                      </a:pPr>
                      <a:r>
                        <a:rPr lang="en-US" sz="1200">
                          <a:effectLst/>
                        </a:rPr>
                        <a:t>Mean of Households with SNAP (%)</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10.30%</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24.01%</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16.84%</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22.705%</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26457690"/>
                  </a:ext>
                </a:extLst>
              </a:tr>
              <a:tr h="0">
                <a:tc>
                  <a:txBody>
                    <a:bodyPr/>
                    <a:lstStyle/>
                    <a:p>
                      <a:pPr marL="0" marR="0">
                        <a:lnSpc>
                          <a:spcPct val="107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07000"/>
                        </a:lnSpc>
                        <a:spcBef>
                          <a:spcPts val="0"/>
                        </a:spcBef>
                        <a:spcAft>
                          <a:spcPts val="0"/>
                        </a:spcAft>
                      </a:pPr>
                      <a:r>
                        <a:rPr lang="en-US" sz="1200" dirty="0">
                          <a:effectLst/>
                        </a:rPr>
                        <a:t> </a:t>
                      </a:r>
                      <a:endParaRPr lang="en-US" sz="12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325777829"/>
                  </a:ext>
                </a:extLst>
              </a:tr>
            </a:tbl>
          </a:graphicData>
        </a:graphic>
      </p:graphicFrame>
    </p:spTree>
    <p:extLst>
      <p:ext uri="{BB962C8B-B14F-4D97-AF65-F5344CB8AC3E}">
        <p14:creationId xmlns:p14="http://schemas.microsoft.com/office/powerpoint/2010/main" val="16371959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WebB4A9</Template>
  <TotalTime>348</TotalTime>
  <Words>1514</Words>
  <Application>Microsoft Office PowerPoint</Application>
  <PresentationFormat>Widescreen</PresentationFormat>
  <Paragraphs>228</Paragraphs>
  <Slides>37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Gill Sans MT</vt:lpstr>
      <vt:lpstr>Open Sans</vt:lpstr>
      <vt:lpstr>Times New Roman</vt:lpstr>
      <vt:lpstr>Wingdings 2</vt:lpstr>
      <vt:lpstr>Dividend</vt:lpstr>
      <vt:lpstr> Social and Economic Impact of Food Deserts  Group 10 </vt:lpstr>
      <vt:lpstr>team &amp; scope</vt:lpstr>
      <vt:lpstr>Contents</vt:lpstr>
      <vt:lpstr>What are Food deserts and why study them?</vt:lpstr>
      <vt:lpstr>Food deserts in the us - geomap</vt:lpstr>
      <vt:lpstr>Food deserts &amp; SNAP benefits</vt:lpstr>
      <vt:lpstr>Food desert &amp; SNAP expenditure- California</vt:lpstr>
      <vt:lpstr>Food desert &amp; SNAP expenditure- texas</vt:lpstr>
      <vt:lpstr>Snap benefits &amp; conclusion</vt:lpstr>
      <vt:lpstr>Limitation </vt:lpstr>
      <vt:lpstr>Housing Units without Vehicle (HUWV) in food deserts (FD)</vt:lpstr>
      <vt:lpstr>PowerPoint Presentation</vt:lpstr>
      <vt:lpstr>PowerPoint Presentation</vt:lpstr>
      <vt:lpstr>PowerPoint Presentation</vt:lpstr>
      <vt:lpstr>PowerPoint Presentation</vt:lpstr>
      <vt:lpstr>PowerPoint Presentation</vt:lpstr>
      <vt:lpstr>PowerPoint Presentation</vt:lpstr>
      <vt:lpstr>FOOD Deserts and HUNV Limitations </vt:lpstr>
      <vt:lpstr>FOOD Deserts and HUNV  conclusion</vt:lpstr>
      <vt:lpstr>food deserts &amp; Chronic conditions</vt:lpstr>
      <vt:lpstr>FOOD Deserts and Chronic conditions Overview</vt:lpstr>
      <vt:lpstr>FOOD Deserts and Chronic conditions Limitations</vt:lpstr>
      <vt:lpstr>FOOD Deserts and Chronic conditions Depression Analysis</vt:lpstr>
      <vt:lpstr>FOOD Deserts and Chronic conditions Cancer Analysis</vt:lpstr>
      <vt:lpstr>FOOD Deserts and Chronic conditions Diabetes Analysis</vt:lpstr>
      <vt:lpstr>FOOD Deserts and Chronic conditions Virginia Analysis</vt:lpstr>
      <vt:lpstr>FOOD Deserts and Chronic conditions National Analysis</vt:lpstr>
      <vt:lpstr>FOOD Deserts and Chronic conditions Conclusion</vt:lpstr>
      <vt:lpstr>Poverty rates in food deserts </vt:lpstr>
      <vt:lpstr>Poverty Rate in food deserts Overview</vt:lpstr>
      <vt:lpstr>FOOD Deserts and Poverty Rate Limitations</vt:lpstr>
      <vt:lpstr>Poverty Rate in food deserts</vt:lpstr>
      <vt:lpstr>Poverty Rate in food deserts</vt:lpstr>
      <vt:lpstr>Median Income and food deserts </vt:lpstr>
      <vt:lpstr>Median Income and food deserts  </vt:lpstr>
      <vt:lpstr>Median Income and food deserts Analysis- Median Income and Poverty rates</vt:lpstr>
      <vt:lpstr>Median Income and food deserts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Security</dc:title>
  <dc:creator>hardik vadel</dc:creator>
  <cp:lastModifiedBy>hardik vadel</cp:lastModifiedBy>
  <cp:revision>49</cp:revision>
  <dcterms:created xsi:type="dcterms:W3CDTF">2020-09-19T21:28:57Z</dcterms:created>
  <dcterms:modified xsi:type="dcterms:W3CDTF">2020-09-23T01:55:46Z</dcterms:modified>
</cp:coreProperties>
</file>